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7" r:id="rId4"/>
    <p:sldMasterId id="2147483767" r:id="rId5"/>
  </p:sldMasterIdLst>
  <p:notesMasterIdLst>
    <p:notesMasterId r:id="rId28"/>
  </p:notesMasterIdLst>
  <p:handoutMasterIdLst>
    <p:handoutMasterId r:id="rId29"/>
  </p:handoutMasterIdLst>
  <p:sldIdLst>
    <p:sldId id="716" r:id="rId6"/>
    <p:sldId id="705" r:id="rId7"/>
    <p:sldId id="714" r:id="rId8"/>
    <p:sldId id="687" r:id="rId9"/>
    <p:sldId id="702" r:id="rId10"/>
    <p:sldId id="703" r:id="rId11"/>
    <p:sldId id="704" r:id="rId12"/>
    <p:sldId id="668" r:id="rId13"/>
    <p:sldId id="689" r:id="rId14"/>
    <p:sldId id="713" r:id="rId15"/>
    <p:sldId id="706" r:id="rId16"/>
    <p:sldId id="677" r:id="rId17"/>
    <p:sldId id="701" r:id="rId18"/>
    <p:sldId id="694" r:id="rId19"/>
    <p:sldId id="676" r:id="rId20"/>
    <p:sldId id="708" r:id="rId21"/>
    <p:sldId id="709" r:id="rId22"/>
    <p:sldId id="711" r:id="rId23"/>
    <p:sldId id="710" r:id="rId24"/>
    <p:sldId id="712" r:id="rId25"/>
    <p:sldId id="674" r:id="rId26"/>
    <p:sldId id="305" r:id="rId27"/>
  </p:sldIdLst>
  <p:sldSz cx="10693400" cy="7561263"/>
  <p:notesSz cx="6858000" cy="9144000"/>
  <p:defaultTextStyle>
    <a:defPPr>
      <a:defRPr lang="fr-FR"/>
    </a:defPPr>
    <a:lvl1pPr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1pPr>
    <a:lvl2pPr marL="520700" indent="-63500"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2pPr>
    <a:lvl3pPr marL="1042988" indent="-1285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3pPr>
    <a:lvl4pPr marL="1563688" indent="-192088"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4pPr>
    <a:lvl5pPr marL="2085975" indent="-257175" algn="l" defTabSz="1042988" rtl="0" fontAlgn="base">
      <a:spcBef>
        <a:spcPct val="0"/>
      </a:spcBef>
      <a:spcAft>
        <a:spcPct val="0"/>
      </a:spcAft>
      <a:defRPr sz="2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1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76B7ED26-1CD6-4D87-976D-5A98C4C3463D}">
          <p14:sldIdLst>
            <p14:sldId id="716"/>
            <p14:sldId id="705"/>
            <p14:sldId id="714"/>
            <p14:sldId id="687"/>
            <p14:sldId id="702"/>
            <p14:sldId id="703"/>
            <p14:sldId id="704"/>
            <p14:sldId id="668"/>
            <p14:sldId id="689"/>
            <p14:sldId id="713"/>
            <p14:sldId id="706"/>
            <p14:sldId id="677"/>
            <p14:sldId id="701"/>
            <p14:sldId id="694"/>
            <p14:sldId id="676"/>
            <p14:sldId id="708"/>
            <p14:sldId id="709"/>
            <p14:sldId id="711"/>
            <p14:sldId id="710"/>
            <p14:sldId id="712"/>
            <p14:sldId id="674"/>
            <p14:sldId id="305"/>
          </p14:sldIdLst>
        </p14:section>
      </p14:sectionLst>
    </p:ex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CAB"/>
    <a:srgbClr val="9AC3F4"/>
    <a:srgbClr val="ED6A34"/>
    <a:srgbClr val="A93C8D"/>
    <a:srgbClr val="E36F41"/>
    <a:srgbClr val="002060"/>
    <a:srgbClr val="004084"/>
    <a:srgbClr val="25A2E3"/>
    <a:srgbClr val="1D307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3090" autoAdjust="0"/>
  </p:normalViewPr>
  <p:slideViewPr>
    <p:cSldViewPr>
      <p:cViewPr varScale="1">
        <p:scale>
          <a:sx n="68" d="100"/>
          <a:sy n="68" d="100"/>
        </p:scale>
        <p:origin x="1047" y="42"/>
      </p:cViewPr>
      <p:guideLst>
        <p:guide orient="horz" pos="2381"/>
        <p:guide pos="3368"/>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C9CB3-247B-40D8-B098-DC7AB2489D7A}" type="doc">
      <dgm:prSet loTypeId="urn:microsoft.com/office/officeart/2008/layout/AlternatingHexagons" loCatId="list" qsTypeId="urn:microsoft.com/office/officeart/2005/8/quickstyle/simple4" qsCatId="simple" csTypeId="urn:microsoft.com/office/officeart/2005/8/colors/accent3_2" csCatId="accent3" phldr="1"/>
      <dgm:spPr/>
      <dgm:t>
        <a:bodyPr/>
        <a:lstStyle/>
        <a:p>
          <a:endParaRPr lang="en-GB"/>
        </a:p>
      </dgm:t>
    </dgm:pt>
    <dgm:pt modelId="{0BF64BAC-81D9-49B7-AF2D-0C66EAE9026E}">
      <dgm:prSet phldrT="[Tekst]" custT="1"/>
      <dgm:spPr>
        <a:solidFill>
          <a:schemeClr val="accent2"/>
        </a:solidFill>
      </dgm:spPr>
      <dgm:t>
        <a:bodyPr/>
        <a:lstStyle/>
        <a:p>
          <a:r>
            <a:rPr lang="es-CR" sz="1600" noProof="0" dirty="0"/>
            <a:t>Un entorno construido a prueba de riesgos</a:t>
          </a:r>
          <a:endParaRPr lang="en-GB" sz="1600" dirty="0"/>
        </a:p>
      </dgm:t>
    </dgm:pt>
    <dgm:pt modelId="{B7DB40F7-916D-4648-BEB7-F07CC6186DF9}" type="parTrans" cxnId="{BED6D361-E688-43F3-92D0-38750043A5F4}">
      <dgm:prSet/>
      <dgm:spPr/>
      <dgm:t>
        <a:bodyPr/>
        <a:lstStyle/>
        <a:p>
          <a:endParaRPr lang="en-GB"/>
        </a:p>
      </dgm:t>
    </dgm:pt>
    <dgm:pt modelId="{18DD5EC5-DA75-43DB-B668-F94C6C950629}" type="sibTrans" cxnId="{BED6D361-E688-43F3-92D0-38750043A5F4}">
      <dgm:prSet/>
      <dgm:spPr/>
      <dgm:t>
        <a:bodyPr/>
        <a:lstStyle/>
        <a:p>
          <a:endParaRPr lang="en-GB" dirty="0"/>
        </a:p>
      </dgm:t>
    </dgm:pt>
    <dgm:pt modelId="{37206816-EF8A-4BD8-83A0-70A0068D1F3B}">
      <dgm:prSet phldrT="[Tekst]" custT="1"/>
      <dgm:spPr/>
      <dgm:t>
        <a:bodyPr/>
        <a:lstStyle/>
        <a:p>
          <a:pPr algn="ctr"/>
          <a:r>
            <a:rPr lang="es-CR" sz="1600" noProof="0" dirty="0"/>
            <a:t>Sistemas de alerta temprana y acciones preventivas</a:t>
          </a:r>
          <a:endParaRPr lang="en-GB" sz="1600" dirty="0"/>
        </a:p>
      </dgm:t>
    </dgm:pt>
    <dgm:pt modelId="{CDE2E2B3-2217-4303-A662-AD0B6180F517}" type="parTrans" cxnId="{293BD930-B556-4325-8CC4-E6940FA9EC0A}">
      <dgm:prSet/>
      <dgm:spPr/>
      <dgm:t>
        <a:bodyPr/>
        <a:lstStyle/>
        <a:p>
          <a:endParaRPr lang="en-GB"/>
        </a:p>
      </dgm:t>
    </dgm:pt>
    <dgm:pt modelId="{006F1B12-917E-4061-B6CB-67BBA69EAB5F}" type="sibTrans" cxnId="{293BD930-B556-4325-8CC4-E6940FA9EC0A}">
      <dgm:prSet/>
      <dgm:spPr/>
      <dgm:t>
        <a:bodyPr/>
        <a:lstStyle/>
        <a:p>
          <a:endParaRPr lang="en-GB"/>
        </a:p>
      </dgm:t>
    </dgm:pt>
    <dgm:pt modelId="{2BC30D1F-4FAF-41E7-9D0D-0CCE309ACF32}">
      <dgm:prSet phldrT="[Tekst]" custT="1"/>
      <dgm:spPr>
        <a:solidFill>
          <a:schemeClr val="accent5"/>
        </a:solidFill>
      </dgm:spPr>
      <dgm:t>
        <a:bodyPr/>
        <a:lstStyle/>
        <a:p>
          <a:r>
            <a:rPr lang="es-CR" sz="1600" noProof="0" dirty="0"/>
            <a:t>Soluciones basadas en la naturaleza</a:t>
          </a:r>
          <a:endParaRPr lang="en-GB" sz="1600" dirty="0"/>
        </a:p>
      </dgm:t>
    </dgm:pt>
    <dgm:pt modelId="{9B842994-97ED-4056-97AD-5540DDAFE464}" type="parTrans" cxnId="{A96A1B46-7F99-4AA3-BE8B-C1398D96B6B8}">
      <dgm:prSet/>
      <dgm:spPr/>
      <dgm:t>
        <a:bodyPr/>
        <a:lstStyle/>
        <a:p>
          <a:endParaRPr lang="en-GB"/>
        </a:p>
      </dgm:t>
    </dgm:pt>
    <dgm:pt modelId="{2465EB14-2877-47BD-81C8-4CBE5106DB85}" type="sibTrans" cxnId="{A96A1B46-7F99-4AA3-BE8B-C1398D96B6B8}">
      <dgm:prSet/>
      <dgm:spPr>
        <a:solidFill>
          <a:schemeClr val="tx1"/>
        </a:solidFill>
      </dgm:spPr>
      <dgm:t>
        <a:bodyPr/>
        <a:lstStyle/>
        <a:p>
          <a:endParaRPr lang="en-GB" dirty="0"/>
        </a:p>
      </dgm:t>
    </dgm:pt>
    <dgm:pt modelId="{5EBDCF17-458D-4A7F-BA1E-1F9B86DF4761}">
      <dgm:prSet phldrT="[Tekst]" custT="1"/>
      <dgm:spPr/>
      <dgm:t>
        <a:bodyPr/>
        <a:lstStyle/>
        <a:p>
          <a:r>
            <a:rPr lang="es-CR" sz="1600" noProof="0" dirty="0"/>
            <a:t>Gestión del riesgo en el sector privado y agrícola</a:t>
          </a:r>
          <a:endParaRPr lang="en-GB" sz="1600" dirty="0"/>
        </a:p>
      </dgm:t>
    </dgm:pt>
    <dgm:pt modelId="{C010EDB0-26D4-4234-BEC6-FCB972706144}" type="parTrans" cxnId="{51085D69-FC27-45CD-9158-2DC6401CAF20}">
      <dgm:prSet/>
      <dgm:spPr/>
      <dgm:t>
        <a:bodyPr/>
        <a:lstStyle/>
        <a:p>
          <a:endParaRPr lang="en-GB"/>
        </a:p>
      </dgm:t>
    </dgm:pt>
    <dgm:pt modelId="{368EA30C-6E89-441F-9F03-E0DE8817C1E6}" type="sibTrans" cxnId="{51085D69-FC27-45CD-9158-2DC6401CAF20}">
      <dgm:prSet/>
      <dgm:spPr/>
      <dgm:t>
        <a:bodyPr/>
        <a:lstStyle/>
        <a:p>
          <a:endParaRPr lang="en-GB"/>
        </a:p>
      </dgm:t>
    </dgm:pt>
    <dgm:pt modelId="{043F07D7-0C0D-45E9-9673-E926652D32E0}">
      <dgm:prSet phldrT="[Tekst]" custT="1"/>
      <dgm:spPr>
        <a:solidFill>
          <a:schemeClr val="accent4"/>
        </a:solidFill>
      </dgm:spPr>
      <dgm:t>
        <a:bodyPr/>
        <a:lstStyle/>
        <a:p>
          <a:r>
            <a:rPr lang="es-CR" sz="1600" noProof="0" dirty="0"/>
            <a:t>Gobernanza sensible al riesgo</a:t>
          </a:r>
          <a:endParaRPr lang="en-GB" sz="1600" dirty="0"/>
        </a:p>
      </dgm:t>
    </dgm:pt>
    <dgm:pt modelId="{14058547-1515-40A6-A753-0A671F7002BF}" type="parTrans" cxnId="{C141BB17-3374-476A-9139-24ED0F0B044D}">
      <dgm:prSet/>
      <dgm:spPr/>
      <dgm:t>
        <a:bodyPr/>
        <a:lstStyle/>
        <a:p>
          <a:endParaRPr lang="en-GB"/>
        </a:p>
      </dgm:t>
    </dgm:pt>
    <dgm:pt modelId="{BAF9E12A-84C2-4E3B-A59C-3B8C3640C65F}" type="sibTrans" cxnId="{C141BB17-3374-476A-9139-24ED0F0B044D}">
      <dgm:prSet/>
      <dgm:spPr>
        <a:solidFill>
          <a:schemeClr val="accent2"/>
        </a:solidFill>
      </dgm:spPr>
      <dgm:t>
        <a:bodyPr/>
        <a:lstStyle/>
        <a:p>
          <a:endParaRPr lang="en-GB" dirty="0"/>
        </a:p>
      </dgm:t>
    </dgm:pt>
    <dgm:pt modelId="{D7C3B146-F59B-499D-B1B1-FCB88D9D6C3B}">
      <dgm:prSet phldrT="[Tekst]" custT="1"/>
      <dgm:spPr/>
      <dgm:t>
        <a:bodyPr/>
        <a:lstStyle/>
        <a:p>
          <a:pPr algn="ctr"/>
          <a:r>
            <a:rPr lang="es-CR" sz="1600" noProof="0" dirty="0"/>
            <a:t>Resiliencia comunitaria y de los hogares</a:t>
          </a:r>
          <a:endParaRPr lang="en-GB" sz="1600" dirty="0"/>
        </a:p>
      </dgm:t>
    </dgm:pt>
    <dgm:pt modelId="{B39D5114-96F0-41A3-8875-2B26142B0FB4}" type="parTrans" cxnId="{CA5E48F8-E813-40FA-B78D-7F5DCC7C40E3}">
      <dgm:prSet/>
      <dgm:spPr/>
      <dgm:t>
        <a:bodyPr/>
        <a:lstStyle/>
        <a:p>
          <a:endParaRPr lang="en-GB"/>
        </a:p>
      </dgm:t>
    </dgm:pt>
    <dgm:pt modelId="{14AE5D58-ADB4-45FB-B96D-A743C1AABB96}" type="sibTrans" cxnId="{CA5E48F8-E813-40FA-B78D-7F5DCC7C40E3}">
      <dgm:prSet/>
      <dgm:spPr/>
      <dgm:t>
        <a:bodyPr/>
        <a:lstStyle/>
        <a:p>
          <a:endParaRPr lang="en-GB"/>
        </a:p>
      </dgm:t>
    </dgm:pt>
    <dgm:pt modelId="{7C4B87B1-23DA-4507-A53B-2501ABE8E27D}" type="pres">
      <dgm:prSet presAssocID="{3FAC9CB3-247B-40D8-B098-DC7AB2489D7A}" presName="Name0" presStyleCnt="0">
        <dgm:presLayoutVars>
          <dgm:chMax/>
          <dgm:chPref/>
          <dgm:dir/>
          <dgm:animLvl val="lvl"/>
        </dgm:presLayoutVars>
      </dgm:prSet>
      <dgm:spPr/>
    </dgm:pt>
    <dgm:pt modelId="{1F67DD52-CE87-4C77-8B78-4B95DCE1B462}" type="pres">
      <dgm:prSet presAssocID="{0BF64BAC-81D9-49B7-AF2D-0C66EAE9026E}" presName="composite" presStyleCnt="0"/>
      <dgm:spPr/>
    </dgm:pt>
    <dgm:pt modelId="{8C58E824-1881-443F-ABB3-FA27832DCC3C}" type="pres">
      <dgm:prSet presAssocID="{0BF64BAC-81D9-49B7-AF2D-0C66EAE9026E}" presName="Parent1" presStyleLbl="node1" presStyleIdx="0" presStyleCnt="6" custScaleX="107574" custLinFactNeighborX="10486" custLinFactNeighborY="-72">
        <dgm:presLayoutVars>
          <dgm:chMax val="1"/>
          <dgm:chPref val="1"/>
          <dgm:bulletEnabled val="1"/>
        </dgm:presLayoutVars>
      </dgm:prSet>
      <dgm:spPr/>
    </dgm:pt>
    <dgm:pt modelId="{38E3EEDA-62AE-46EA-90CA-385D2CF5C8FF}" type="pres">
      <dgm:prSet presAssocID="{0BF64BAC-81D9-49B7-AF2D-0C66EAE9026E}" presName="Childtext1" presStyleLbl="revTx" presStyleIdx="0" presStyleCnt="3" custScaleX="107574" custLinFactNeighborX="16624" custLinFactNeighborY="1595">
        <dgm:presLayoutVars>
          <dgm:chMax val="0"/>
          <dgm:chPref val="0"/>
          <dgm:bulletEnabled val="1"/>
        </dgm:presLayoutVars>
      </dgm:prSet>
      <dgm:spPr/>
    </dgm:pt>
    <dgm:pt modelId="{1C428133-141A-4109-9409-77EA4B0E440A}" type="pres">
      <dgm:prSet presAssocID="{0BF64BAC-81D9-49B7-AF2D-0C66EAE9026E}" presName="BalanceSpacing" presStyleCnt="0"/>
      <dgm:spPr/>
    </dgm:pt>
    <dgm:pt modelId="{5FD26887-1390-4CA6-BA6E-3074F25FD3AC}" type="pres">
      <dgm:prSet presAssocID="{0BF64BAC-81D9-49B7-AF2D-0C66EAE9026E}" presName="BalanceSpacing1" presStyleCnt="0"/>
      <dgm:spPr/>
    </dgm:pt>
    <dgm:pt modelId="{007727BA-80AD-4210-9EE1-2F57982D30A8}" type="pres">
      <dgm:prSet presAssocID="{18DD5EC5-DA75-43DB-B668-F94C6C950629}" presName="Accent1Text" presStyleLbl="node1" presStyleIdx="1" presStyleCnt="6" custLinFactNeighborX="5926" custLinFactNeighborY="-72"/>
      <dgm:spPr/>
    </dgm:pt>
    <dgm:pt modelId="{EF60483B-A0F0-4267-B2A3-0AF2D7660295}" type="pres">
      <dgm:prSet presAssocID="{18DD5EC5-DA75-43DB-B668-F94C6C950629}" presName="spaceBetweenRectangles" presStyleCnt="0"/>
      <dgm:spPr/>
    </dgm:pt>
    <dgm:pt modelId="{F7C29482-D0C7-437B-8986-653BB7CAF33F}" type="pres">
      <dgm:prSet presAssocID="{2BC30D1F-4FAF-41E7-9D0D-0CCE309ACF32}" presName="composite" presStyleCnt="0"/>
      <dgm:spPr/>
    </dgm:pt>
    <dgm:pt modelId="{F3474788-4192-4D0D-AC9A-C2F9F16AEB4D}" type="pres">
      <dgm:prSet presAssocID="{2BC30D1F-4FAF-41E7-9D0D-0CCE309ACF32}" presName="Parent1" presStyleLbl="node1" presStyleIdx="2" presStyleCnt="6" custScaleX="107574" custLinFactNeighborX="5210" custLinFactNeighborY="957">
        <dgm:presLayoutVars>
          <dgm:chMax val="1"/>
          <dgm:chPref val="1"/>
          <dgm:bulletEnabled val="1"/>
        </dgm:presLayoutVars>
      </dgm:prSet>
      <dgm:spPr/>
    </dgm:pt>
    <dgm:pt modelId="{0E867FA5-E618-4503-9391-98697FF119D1}" type="pres">
      <dgm:prSet presAssocID="{2BC30D1F-4FAF-41E7-9D0D-0CCE309ACF32}" presName="Childtext1" presStyleLbl="revTx" presStyleIdx="1" presStyleCnt="3" custScaleX="107574" custLinFactNeighborX="-9931" custLinFactNeighborY="326">
        <dgm:presLayoutVars>
          <dgm:chMax val="0"/>
          <dgm:chPref val="0"/>
          <dgm:bulletEnabled val="1"/>
        </dgm:presLayoutVars>
      </dgm:prSet>
      <dgm:spPr/>
    </dgm:pt>
    <dgm:pt modelId="{F5B13733-5035-4F12-B4FE-8AF7D5913F0F}" type="pres">
      <dgm:prSet presAssocID="{2BC30D1F-4FAF-41E7-9D0D-0CCE309ACF32}" presName="BalanceSpacing" presStyleCnt="0"/>
      <dgm:spPr/>
    </dgm:pt>
    <dgm:pt modelId="{27E516D3-74FB-4F4B-8514-93896C091ACE}" type="pres">
      <dgm:prSet presAssocID="{2BC30D1F-4FAF-41E7-9D0D-0CCE309ACF32}" presName="BalanceSpacing1" presStyleCnt="0"/>
      <dgm:spPr/>
    </dgm:pt>
    <dgm:pt modelId="{32570165-D59C-4B99-B587-9F91710C477D}" type="pres">
      <dgm:prSet presAssocID="{2465EB14-2877-47BD-81C8-4CBE5106DB85}" presName="Accent1Text" presStyleLbl="node1" presStyleIdx="3" presStyleCnt="6" custLinFactNeighborX="8557" custLinFactNeighborY="-834"/>
      <dgm:spPr/>
    </dgm:pt>
    <dgm:pt modelId="{C0646445-7B30-4174-8E05-B346C13593C8}" type="pres">
      <dgm:prSet presAssocID="{2465EB14-2877-47BD-81C8-4CBE5106DB85}" presName="spaceBetweenRectangles" presStyleCnt="0"/>
      <dgm:spPr/>
    </dgm:pt>
    <dgm:pt modelId="{5BCEB1B4-232C-46DF-979A-B5506948056D}" type="pres">
      <dgm:prSet presAssocID="{043F07D7-0C0D-45E9-9673-E926652D32E0}" presName="composite" presStyleCnt="0"/>
      <dgm:spPr/>
    </dgm:pt>
    <dgm:pt modelId="{98C5CF18-4D70-4DE3-AA81-A1F5ECA58CD0}" type="pres">
      <dgm:prSet presAssocID="{043F07D7-0C0D-45E9-9673-E926652D32E0}" presName="Parent1" presStyleLbl="node1" presStyleIdx="4" presStyleCnt="6" custScaleX="107574" custLinFactNeighborX="14515" custLinFactNeighborY="1909">
        <dgm:presLayoutVars>
          <dgm:chMax val="1"/>
          <dgm:chPref val="1"/>
          <dgm:bulletEnabled val="1"/>
        </dgm:presLayoutVars>
      </dgm:prSet>
      <dgm:spPr/>
    </dgm:pt>
    <dgm:pt modelId="{BAAF2808-F7D3-4C84-AEDD-8186F7E072FE}" type="pres">
      <dgm:prSet presAssocID="{043F07D7-0C0D-45E9-9673-E926652D32E0}" presName="Childtext1" presStyleLbl="revTx" presStyleIdx="2" presStyleCnt="3" custScaleX="107574" custLinFactNeighborX="22906" custLinFactNeighborY="4898">
        <dgm:presLayoutVars>
          <dgm:chMax val="0"/>
          <dgm:chPref val="0"/>
          <dgm:bulletEnabled val="1"/>
        </dgm:presLayoutVars>
      </dgm:prSet>
      <dgm:spPr/>
    </dgm:pt>
    <dgm:pt modelId="{2CA7811C-DF62-4235-9A69-9A278CB8055F}" type="pres">
      <dgm:prSet presAssocID="{043F07D7-0C0D-45E9-9673-E926652D32E0}" presName="BalanceSpacing" presStyleCnt="0"/>
      <dgm:spPr/>
    </dgm:pt>
    <dgm:pt modelId="{F7ED10F2-0F7E-4493-AAB6-99FBD7463595}" type="pres">
      <dgm:prSet presAssocID="{043F07D7-0C0D-45E9-9673-E926652D32E0}" presName="BalanceSpacing1" presStyleCnt="0"/>
      <dgm:spPr/>
    </dgm:pt>
    <dgm:pt modelId="{DBB828DA-6F34-4C60-B5ED-CF5385B75E12}" type="pres">
      <dgm:prSet presAssocID="{BAF9E12A-84C2-4E3B-A59C-3B8C3640C65F}" presName="Accent1Text" presStyleLbl="node1" presStyleIdx="5" presStyleCnt="6"/>
      <dgm:spPr/>
    </dgm:pt>
  </dgm:ptLst>
  <dgm:cxnLst>
    <dgm:cxn modelId="{1C4B0B0F-0595-4743-9BBE-4B88CA6BA86E}" type="presOf" srcId="{5EBDCF17-458D-4A7F-BA1E-1F9B86DF4761}" destId="{0E867FA5-E618-4503-9391-98697FF119D1}" srcOrd="0" destOrd="0" presId="urn:microsoft.com/office/officeart/2008/layout/AlternatingHexagons"/>
    <dgm:cxn modelId="{C141BB17-3374-476A-9139-24ED0F0B044D}" srcId="{3FAC9CB3-247B-40D8-B098-DC7AB2489D7A}" destId="{043F07D7-0C0D-45E9-9673-E926652D32E0}" srcOrd="2" destOrd="0" parTransId="{14058547-1515-40A6-A753-0A671F7002BF}" sibTransId="{BAF9E12A-84C2-4E3B-A59C-3B8C3640C65F}"/>
    <dgm:cxn modelId="{293BD930-B556-4325-8CC4-E6940FA9EC0A}" srcId="{0BF64BAC-81D9-49B7-AF2D-0C66EAE9026E}" destId="{37206816-EF8A-4BD8-83A0-70A0068D1F3B}" srcOrd="0" destOrd="0" parTransId="{CDE2E2B3-2217-4303-A662-AD0B6180F517}" sibTransId="{006F1B12-917E-4061-B6CB-67BBA69EAB5F}"/>
    <dgm:cxn modelId="{CA7FDA38-6832-4404-8530-5380677D66CC}" type="presOf" srcId="{0BF64BAC-81D9-49B7-AF2D-0C66EAE9026E}" destId="{8C58E824-1881-443F-ABB3-FA27832DCC3C}" srcOrd="0" destOrd="0" presId="urn:microsoft.com/office/officeart/2008/layout/AlternatingHexagons"/>
    <dgm:cxn modelId="{549D7F40-F43E-4BD6-9A98-252B4A371CED}" type="presOf" srcId="{D7C3B146-F59B-499D-B1B1-FCB88D9D6C3B}" destId="{BAAF2808-F7D3-4C84-AEDD-8186F7E072FE}" srcOrd="0" destOrd="0" presId="urn:microsoft.com/office/officeart/2008/layout/AlternatingHexagons"/>
    <dgm:cxn modelId="{BED6D361-E688-43F3-92D0-38750043A5F4}" srcId="{3FAC9CB3-247B-40D8-B098-DC7AB2489D7A}" destId="{0BF64BAC-81D9-49B7-AF2D-0C66EAE9026E}" srcOrd="0" destOrd="0" parTransId="{B7DB40F7-916D-4648-BEB7-F07CC6186DF9}" sibTransId="{18DD5EC5-DA75-43DB-B668-F94C6C950629}"/>
    <dgm:cxn modelId="{77530065-B67F-4BB4-A409-3A9B4BE37EDF}" type="presOf" srcId="{18DD5EC5-DA75-43DB-B668-F94C6C950629}" destId="{007727BA-80AD-4210-9EE1-2F57982D30A8}" srcOrd="0" destOrd="0" presId="urn:microsoft.com/office/officeart/2008/layout/AlternatingHexagons"/>
    <dgm:cxn modelId="{A96A1B46-7F99-4AA3-BE8B-C1398D96B6B8}" srcId="{3FAC9CB3-247B-40D8-B098-DC7AB2489D7A}" destId="{2BC30D1F-4FAF-41E7-9D0D-0CCE309ACF32}" srcOrd="1" destOrd="0" parTransId="{9B842994-97ED-4056-97AD-5540DDAFE464}" sibTransId="{2465EB14-2877-47BD-81C8-4CBE5106DB85}"/>
    <dgm:cxn modelId="{51085D69-FC27-45CD-9158-2DC6401CAF20}" srcId="{2BC30D1F-4FAF-41E7-9D0D-0CCE309ACF32}" destId="{5EBDCF17-458D-4A7F-BA1E-1F9B86DF4761}" srcOrd="0" destOrd="0" parTransId="{C010EDB0-26D4-4234-BEC6-FCB972706144}" sibTransId="{368EA30C-6E89-441F-9F03-E0DE8817C1E6}"/>
    <dgm:cxn modelId="{35328A7A-21E0-41A3-B51C-7FCCA999A5E1}" type="presOf" srcId="{2465EB14-2877-47BD-81C8-4CBE5106DB85}" destId="{32570165-D59C-4B99-B587-9F91710C477D}" srcOrd="0" destOrd="0" presId="urn:microsoft.com/office/officeart/2008/layout/AlternatingHexagons"/>
    <dgm:cxn modelId="{2F12528A-8BE7-4C25-A7EC-0F07BF8383A8}" type="presOf" srcId="{3FAC9CB3-247B-40D8-B098-DC7AB2489D7A}" destId="{7C4B87B1-23DA-4507-A53B-2501ABE8E27D}" srcOrd="0" destOrd="0" presId="urn:microsoft.com/office/officeart/2008/layout/AlternatingHexagons"/>
    <dgm:cxn modelId="{4AC168AB-B961-4D64-873B-183A0750780B}" type="presOf" srcId="{043F07D7-0C0D-45E9-9673-E926652D32E0}" destId="{98C5CF18-4D70-4DE3-AA81-A1F5ECA58CD0}" srcOrd="0" destOrd="0" presId="urn:microsoft.com/office/officeart/2008/layout/AlternatingHexagons"/>
    <dgm:cxn modelId="{D82B3CAF-DA09-4098-924D-266D766D29B0}" type="presOf" srcId="{BAF9E12A-84C2-4E3B-A59C-3B8C3640C65F}" destId="{DBB828DA-6F34-4C60-B5ED-CF5385B75E12}" srcOrd="0" destOrd="0" presId="urn:microsoft.com/office/officeart/2008/layout/AlternatingHexagons"/>
    <dgm:cxn modelId="{701853EB-CA50-42A3-B55B-2907CBA71434}" type="presOf" srcId="{37206816-EF8A-4BD8-83A0-70A0068D1F3B}" destId="{38E3EEDA-62AE-46EA-90CA-385D2CF5C8FF}" srcOrd="0" destOrd="0" presId="urn:microsoft.com/office/officeart/2008/layout/AlternatingHexagons"/>
    <dgm:cxn modelId="{CA5E48F8-E813-40FA-B78D-7F5DCC7C40E3}" srcId="{043F07D7-0C0D-45E9-9673-E926652D32E0}" destId="{D7C3B146-F59B-499D-B1B1-FCB88D9D6C3B}" srcOrd="0" destOrd="0" parTransId="{B39D5114-96F0-41A3-8875-2B26142B0FB4}" sibTransId="{14AE5D58-ADB4-45FB-B96D-A743C1AABB96}"/>
    <dgm:cxn modelId="{75DB52F9-CB2F-4197-A91B-A2829722FC48}" type="presOf" srcId="{2BC30D1F-4FAF-41E7-9D0D-0CCE309ACF32}" destId="{F3474788-4192-4D0D-AC9A-C2F9F16AEB4D}" srcOrd="0" destOrd="0" presId="urn:microsoft.com/office/officeart/2008/layout/AlternatingHexagons"/>
    <dgm:cxn modelId="{C8EBF82B-13C8-487E-AAC6-AAC0D1531B12}" type="presParOf" srcId="{7C4B87B1-23DA-4507-A53B-2501ABE8E27D}" destId="{1F67DD52-CE87-4C77-8B78-4B95DCE1B462}" srcOrd="0" destOrd="0" presId="urn:microsoft.com/office/officeart/2008/layout/AlternatingHexagons"/>
    <dgm:cxn modelId="{D0E8AC9D-1132-4E92-8B70-F55912FFC1DC}" type="presParOf" srcId="{1F67DD52-CE87-4C77-8B78-4B95DCE1B462}" destId="{8C58E824-1881-443F-ABB3-FA27832DCC3C}" srcOrd="0" destOrd="0" presId="urn:microsoft.com/office/officeart/2008/layout/AlternatingHexagons"/>
    <dgm:cxn modelId="{E7972F9F-0EB3-445E-8E2D-2C1BBA941DA3}" type="presParOf" srcId="{1F67DD52-CE87-4C77-8B78-4B95DCE1B462}" destId="{38E3EEDA-62AE-46EA-90CA-385D2CF5C8FF}" srcOrd="1" destOrd="0" presId="urn:microsoft.com/office/officeart/2008/layout/AlternatingHexagons"/>
    <dgm:cxn modelId="{C0120A5E-1CED-4407-B142-48E43774FA6E}" type="presParOf" srcId="{1F67DD52-CE87-4C77-8B78-4B95DCE1B462}" destId="{1C428133-141A-4109-9409-77EA4B0E440A}" srcOrd="2" destOrd="0" presId="urn:microsoft.com/office/officeart/2008/layout/AlternatingHexagons"/>
    <dgm:cxn modelId="{245989C3-1E23-4C89-B6E2-252DB608AA8D}" type="presParOf" srcId="{1F67DD52-CE87-4C77-8B78-4B95DCE1B462}" destId="{5FD26887-1390-4CA6-BA6E-3074F25FD3AC}" srcOrd="3" destOrd="0" presId="urn:microsoft.com/office/officeart/2008/layout/AlternatingHexagons"/>
    <dgm:cxn modelId="{E1B3BC76-A84D-46E5-B7CD-1139509F992B}" type="presParOf" srcId="{1F67DD52-CE87-4C77-8B78-4B95DCE1B462}" destId="{007727BA-80AD-4210-9EE1-2F57982D30A8}" srcOrd="4" destOrd="0" presId="urn:microsoft.com/office/officeart/2008/layout/AlternatingHexagons"/>
    <dgm:cxn modelId="{19639085-FC72-40B6-A897-04940DF8A034}" type="presParOf" srcId="{7C4B87B1-23DA-4507-A53B-2501ABE8E27D}" destId="{EF60483B-A0F0-4267-B2A3-0AF2D7660295}" srcOrd="1" destOrd="0" presId="urn:microsoft.com/office/officeart/2008/layout/AlternatingHexagons"/>
    <dgm:cxn modelId="{96BEDE66-F025-4530-A9B3-6FBBA1FCBE22}" type="presParOf" srcId="{7C4B87B1-23DA-4507-A53B-2501ABE8E27D}" destId="{F7C29482-D0C7-437B-8986-653BB7CAF33F}" srcOrd="2" destOrd="0" presId="urn:microsoft.com/office/officeart/2008/layout/AlternatingHexagons"/>
    <dgm:cxn modelId="{2776F1E0-E295-410A-B69F-F68031D53C73}" type="presParOf" srcId="{F7C29482-D0C7-437B-8986-653BB7CAF33F}" destId="{F3474788-4192-4D0D-AC9A-C2F9F16AEB4D}" srcOrd="0" destOrd="0" presId="urn:microsoft.com/office/officeart/2008/layout/AlternatingHexagons"/>
    <dgm:cxn modelId="{798C0A76-991E-4635-A738-71BD19EA3687}" type="presParOf" srcId="{F7C29482-D0C7-437B-8986-653BB7CAF33F}" destId="{0E867FA5-E618-4503-9391-98697FF119D1}" srcOrd="1" destOrd="0" presId="urn:microsoft.com/office/officeart/2008/layout/AlternatingHexagons"/>
    <dgm:cxn modelId="{6F4C614D-F0D3-480F-AB5F-CA58D04AEB62}" type="presParOf" srcId="{F7C29482-D0C7-437B-8986-653BB7CAF33F}" destId="{F5B13733-5035-4F12-B4FE-8AF7D5913F0F}" srcOrd="2" destOrd="0" presId="urn:microsoft.com/office/officeart/2008/layout/AlternatingHexagons"/>
    <dgm:cxn modelId="{21A118B1-D231-45C9-9F9C-D17A5FE10C3C}" type="presParOf" srcId="{F7C29482-D0C7-437B-8986-653BB7CAF33F}" destId="{27E516D3-74FB-4F4B-8514-93896C091ACE}" srcOrd="3" destOrd="0" presId="urn:microsoft.com/office/officeart/2008/layout/AlternatingHexagons"/>
    <dgm:cxn modelId="{8BC9693F-D823-4464-804A-94676F13B883}" type="presParOf" srcId="{F7C29482-D0C7-437B-8986-653BB7CAF33F}" destId="{32570165-D59C-4B99-B587-9F91710C477D}" srcOrd="4" destOrd="0" presId="urn:microsoft.com/office/officeart/2008/layout/AlternatingHexagons"/>
    <dgm:cxn modelId="{F3C12C99-CD23-47C4-9260-58483D23CB50}" type="presParOf" srcId="{7C4B87B1-23DA-4507-A53B-2501ABE8E27D}" destId="{C0646445-7B30-4174-8E05-B346C13593C8}" srcOrd="3" destOrd="0" presId="urn:microsoft.com/office/officeart/2008/layout/AlternatingHexagons"/>
    <dgm:cxn modelId="{1F44CAF7-F297-4B7C-BED6-E417916DC4DB}" type="presParOf" srcId="{7C4B87B1-23DA-4507-A53B-2501ABE8E27D}" destId="{5BCEB1B4-232C-46DF-979A-B5506948056D}" srcOrd="4" destOrd="0" presId="urn:microsoft.com/office/officeart/2008/layout/AlternatingHexagons"/>
    <dgm:cxn modelId="{9816B913-F600-4828-B275-7F653A4CFDF8}" type="presParOf" srcId="{5BCEB1B4-232C-46DF-979A-B5506948056D}" destId="{98C5CF18-4D70-4DE3-AA81-A1F5ECA58CD0}" srcOrd="0" destOrd="0" presId="urn:microsoft.com/office/officeart/2008/layout/AlternatingHexagons"/>
    <dgm:cxn modelId="{651A1FC3-370C-4A59-8F59-F85A3F03F76F}" type="presParOf" srcId="{5BCEB1B4-232C-46DF-979A-B5506948056D}" destId="{BAAF2808-F7D3-4C84-AEDD-8186F7E072FE}" srcOrd="1" destOrd="0" presId="urn:microsoft.com/office/officeart/2008/layout/AlternatingHexagons"/>
    <dgm:cxn modelId="{09A49043-B02B-4380-AF1B-E5EF9CB3CFC8}" type="presParOf" srcId="{5BCEB1B4-232C-46DF-979A-B5506948056D}" destId="{2CA7811C-DF62-4235-9A69-9A278CB8055F}" srcOrd="2" destOrd="0" presId="urn:microsoft.com/office/officeart/2008/layout/AlternatingHexagons"/>
    <dgm:cxn modelId="{7C6F4107-5EF8-4EEB-90B2-6C46105FB7A4}" type="presParOf" srcId="{5BCEB1B4-232C-46DF-979A-B5506948056D}" destId="{F7ED10F2-0F7E-4493-AAB6-99FBD7463595}" srcOrd="3" destOrd="0" presId="urn:microsoft.com/office/officeart/2008/layout/AlternatingHexagons"/>
    <dgm:cxn modelId="{4E243166-0E46-4B6B-9939-4819FF1AB975}" type="presParOf" srcId="{5BCEB1B4-232C-46DF-979A-B5506948056D}" destId="{DBB828DA-6F34-4C60-B5ED-CF5385B75E1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8E824-1881-443F-ABB3-FA27832DCC3C}">
      <dsp:nvSpPr>
        <dsp:cNvPr id="0" name=""/>
        <dsp:cNvSpPr/>
      </dsp:nvSpPr>
      <dsp:spPr>
        <a:xfrm rot="5400000">
          <a:off x="4385812" y="65859"/>
          <a:ext cx="2054480" cy="1922775"/>
        </a:xfrm>
        <a:prstGeom prst="hexagon">
          <a:avLst>
            <a:gd name="adj" fmla="val 25000"/>
            <a:gd name="vf" fmla="val 11547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noProof="0" dirty="0"/>
            <a:t>Un entorno construido a prueba de riesgos</a:t>
          </a:r>
          <a:endParaRPr lang="en-GB" sz="1600" kern="1200" dirty="0"/>
        </a:p>
      </dsp:txBody>
      <dsp:txXfrm rot="-5400000">
        <a:off x="4761855" y="331445"/>
        <a:ext cx="1302393" cy="1391604"/>
      </dsp:txXfrm>
    </dsp:sp>
    <dsp:sp modelId="{38E3EEDA-62AE-46EA-90CA-385D2CF5C8FF}">
      <dsp:nvSpPr>
        <dsp:cNvPr id="0" name=""/>
        <dsp:cNvSpPr/>
      </dsp:nvSpPr>
      <dsp:spPr>
        <a:xfrm>
          <a:off x="6467889" y="432043"/>
          <a:ext cx="2466456" cy="123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noProof="0" dirty="0"/>
            <a:t>Sistemas de alerta temprana y acciones preventivas</a:t>
          </a:r>
          <a:endParaRPr lang="en-GB" sz="1600" kern="1200" dirty="0"/>
        </a:p>
      </dsp:txBody>
      <dsp:txXfrm>
        <a:off x="6467889" y="432043"/>
        <a:ext cx="2466456" cy="1232688"/>
      </dsp:txXfrm>
    </dsp:sp>
    <dsp:sp modelId="{007727BA-80AD-4210-9EE1-2F57982D30A8}">
      <dsp:nvSpPr>
        <dsp:cNvPr id="0" name=""/>
        <dsp:cNvSpPr/>
      </dsp:nvSpPr>
      <dsp:spPr>
        <a:xfrm rot="5400000">
          <a:off x="2373917" y="133548"/>
          <a:ext cx="2054480" cy="1787397"/>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5400000">
        <a:off x="2785994" y="320163"/>
        <a:ext cx="1230325" cy="1414168"/>
      </dsp:txXfrm>
    </dsp:sp>
    <dsp:sp modelId="{F3474788-4192-4D0D-AC9A-C2F9F16AEB4D}">
      <dsp:nvSpPr>
        <dsp:cNvPr id="0" name=""/>
        <dsp:cNvSpPr/>
      </dsp:nvSpPr>
      <dsp:spPr>
        <a:xfrm rot="5400000">
          <a:off x="3408044" y="1830842"/>
          <a:ext cx="2054480" cy="1922775"/>
        </a:xfrm>
        <a:prstGeom prst="hexagon">
          <a:avLst>
            <a:gd name="adj" fmla="val 25000"/>
            <a:gd name="vf" fmla="val 115470"/>
          </a:avLst>
        </a:prstGeom>
        <a:solidFill>
          <a:schemeClr val="accent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noProof="0" dirty="0"/>
            <a:t>Soluciones basadas en la naturaleza</a:t>
          </a:r>
          <a:endParaRPr lang="en-GB" sz="1600" kern="1200" dirty="0"/>
        </a:p>
      </dsp:txBody>
      <dsp:txXfrm rot="-5400000">
        <a:off x="3784087" y="2096428"/>
        <a:ext cx="1302393" cy="1391604"/>
      </dsp:txXfrm>
    </dsp:sp>
    <dsp:sp modelId="{0E867FA5-E618-4503-9391-98697FF119D1}">
      <dsp:nvSpPr>
        <dsp:cNvPr id="0" name=""/>
        <dsp:cNvSpPr/>
      </dsp:nvSpPr>
      <dsp:spPr>
        <a:xfrm>
          <a:off x="851281" y="2160243"/>
          <a:ext cx="2386893" cy="123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r" defTabSz="711200">
            <a:lnSpc>
              <a:spcPct val="90000"/>
            </a:lnSpc>
            <a:spcBef>
              <a:spcPct val="0"/>
            </a:spcBef>
            <a:spcAft>
              <a:spcPct val="35000"/>
            </a:spcAft>
            <a:buNone/>
          </a:pPr>
          <a:r>
            <a:rPr lang="es-CR" sz="1600" kern="1200" noProof="0" dirty="0"/>
            <a:t>Gestión del riesgo en el sector privado y agrícola</a:t>
          </a:r>
          <a:endParaRPr lang="en-GB" sz="1600" kern="1200" dirty="0"/>
        </a:p>
      </dsp:txBody>
      <dsp:txXfrm>
        <a:off x="851281" y="2160243"/>
        <a:ext cx="2386893" cy="1232688"/>
      </dsp:txXfrm>
    </dsp:sp>
    <dsp:sp modelId="{32570165-D59C-4B99-B587-9F91710C477D}">
      <dsp:nvSpPr>
        <dsp:cNvPr id="0" name=""/>
        <dsp:cNvSpPr/>
      </dsp:nvSpPr>
      <dsp:spPr>
        <a:xfrm rot="5400000">
          <a:off x="5398257" y="1861735"/>
          <a:ext cx="2054480" cy="1787397"/>
        </a:xfrm>
        <a:prstGeom prst="hexagon">
          <a:avLst>
            <a:gd name="adj" fmla="val 25000"/>
            <a:gd name="vf" fmla="val 115470"/>
          </a:avLst>
        </a:prstGeom>
        <a:solidFill>
          <a:schemeClr val="tx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5400000">
        <a:off x="5810334" y="2048350"/>
        <a:ext cx="1230325" cy="1414168"/>
      </dsp:txXfrm>
    </dsp:sp>
    <dsp:sp modelId="{98C5CF18-4D70-4DE3-AA81-A1F5ECA58CD0}">
      <dsp:nvSpPr>
        <dsp:cNvPr id="0" name=""/>
        <dsp:cNvSpPr/>
      </dsp:nvSpPr>
      <dsp:spPr>
        <a:xfrm rot="5400000">
          <a:off x="4457826" y="3556510"/>
          <a:ext cx="2054480" cy="1922775"/>
        </a:xfrm>
        <a:prstGeom prst="hexagon">
          <a:avLst>
            <a:gd name="adj" fmla="val 25000"/>
            <a:gd name="vf" fmla="val 115470"/>
          </a:avLst>
        </a:prstGeom>
        <a:solidFill>
          <a:schemeClr val="accent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noProof="0" dirty="0"/>
            <a:t>Gobernanza sensible al riesgo</a:t>
          </a:r>
          <a:endParaRPr lang="en-GB" sz="1600" kern="1200" dirty="0"/>
        </a:p>
      </dsp:txBody>
      <dsp:txXfrm rot="-5400000">
        <a:off x="4833869" y="3822096"/>
        <a:ext cx="1302393" cy="1391604"/>
      </dsp:txXfrm>
    </dsp:sp>
    <dsp:sp modelId="{BAAF2808-F7D3-4C84-AEDD-8186F7E072FE}">
      <dsp:nvSpPr>
        <dsp:cNvPr id="0" name=""/>
        <dsp:cNvSpPr/>
      </dsp:nvSpPr>
      <dsp:spPr>
        <a:xfrm>
          <a:off x="6611923" y="3960444"/>
          <a:ext cx="2466456" cy="1232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R" sz="1600" kern="1200" noProof="0" dirty="0"/>
            <a:t>Resiliencia comunitaria y de los hogares</a:t>
          </a:r>
          <a:endParaRPr lang="en-GB" sz="1600" kern="1200" dirty="0"/>
        </a:p>
      </dsp:txBody>
      <dsp:txXfrm>
        <a:off x="6611923" y="3960444"/>
        <a:ext cx="2466456" cy="1232688"/>
      </dsp:txXfrm>
    </dsp:sp>
    <dsp:sp modelId="{DBB828DA-6F34-4C60-B5ED-CF5385B75E12}">
      <dsp:nvSpPr>
        <dsp:cNvPr id="0" name=""/>
        <dsp:cNvSpPr/>
      </dsp:nvSpPr>
      <dsp:spPr>
        <a:xfrm rot="5400000">
          <a:off x="2267996" y="3622712"/>
          <a:ext cx="2054480" cy="1787397"/>
        </a:xfrm>
        <a:prstGeom prst="hexagon">
          <a:avLst>
            <a:gd name="adj" fmla="val 25000"/>
            <a:gd name="vf" fmla="val 11547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dirty="0"/>
        </a:p>
      </dsp:txBody>
      <dsp:txXfrm rot="-5400000">
        <a:off x="2680073" y="3809327"/>
        <a:ext cx="1230325" cy="141416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Calibri" charset="0"/>
                <a:cs typeface="Arial" charset="0"/>
              </a:defRPr>
            </a:lvl1pPr>
          </a:lstStyle>
          <a:p>
            <a:pPr>
              <a:defRPr/>
            </a:pPr>
            <a:endParaRPr lang="en-US" dirty="0"/>
          </a:p>
        </p:txBody>
      </p:sp>
      <p:sp>
        <p:nvSpPr>
          <p:cNvPr id="593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FC87B776-1B04-DD4B-B155-4594D56FE8FF}" type="datetimeFigureOut">
              <a:rPr lang="en-US"/>
              <a:pPr>
                <a:defRPr/>
              </a:pPr>
              <a:t>4/7/2021</a:t>
            </a:fld>
            <a:endParaRPr lang="en-US" dirty="0"/>
          </a:p>
        </p:txBody>
      </p:sp>
      <p:sp>
        <p:nvSpPr>
          <p:cNvPr id="593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Calibri" charset="0"/>
                <a:cs typeface="Arial" charset="0"/>
              </a:defRPr>
            </a:lvl1pPr>
          </a:lstStyle>
          <a:p>
            <a:pPr>
              <a:defRPr/>
            </a:pPr>
            <a:endParaRPr lang="en-US" dirty="0"/>
          </a:p>
        </p:txBody>
      </p:sp>
      <p:sp>
        <p:nvSpPr>
          <p:cNvPr id="593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ABF10CA1-993F-B04E-8E4F-6A06944BE923}" type="slidenum">
              <a:rPr lang="en-US"/>
              <a:pPr>
                <a:defRPr/>
              </a:pPr>
              <a:t>‹#›</a:t>
            </a:fld>
            <a:endParaRPr lang="en-US" dirty="0"/>
          </a:p>
        </p:txBody>
      </p:sp>
    </p:spTree>
    <p:extLst>
      <p:ext uri="{BB962C8B-B14F-4D97-AF65-F5344CB8AC3E}">
        <p14:creationId xmlns:p14="http://schemas.microsoft.com/office/powerpoint/2010/main" val="2328290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043056"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2BBACBF6-1B36-EF4B-B99C-C313695F4BB0}" type="datetimeFigureOut">
              <a:rPr lang="fr-FR"/>
              <a:pPr>
                <a:defRPr/>
              </a:pPr>
              <a:t>07/04/2021</a:t>
            </a:fld>
            <a:endParaRPr lang="fr-FR" dirty="0"/>
          </a:p>
        </p:txBody>
      </p:sp>
      <p:sp>
        <p:nvSpPr>
          <p:cNvPr id="4" name="Espace réservé de l'image des diapositives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pPr lvl="0"/>
            <a:endParaRPr lang="fr-FR" noProof="0"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043056" fontAlgn="auto">
              <a:spcBef>
                <a:spcPts val="0"/>
              </a:spcBef>
              <a:spcAft>
                <a:spcPts val="0"/>
              </a:spcAft>
              <a:defRPr sz="1200">
                <a:latin typeface="+mn-lt"/>
                <a:ea typeface="+mn-ea"/>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1F8CB188-3BCF-E145-90C3-B097D63711F6}" type="slidenum">
              <a:rPr lang="fr-FR"/>
              <a:pPr>
                <a:defRPr/>
              </a:pPr>
              <a:t>‹#›</a:t>
            </a:fld>
            <a:endParaRPr lang="fr-FR" dirty="0"/>
          </a:p>
        </p:txBody>
      </p:sp>
    </p:spTree>
    <p:extLst>
      <p:ext uri="{BB962C8B-B14F-4D97-AF65-F5344CB8AC3E}">
        <p14:creationId xmlns:p14="http://schemas.microsoft.com/office/powerpoint/2010/main" val="2709100116"/>
      </p:ext>
    </p:extLst>
  </p:cSld>
  <p:clrMap bg1="lt1" tx1="dk1" bg2="lt2" tx2="dk2" accent1="accent1" accent2="accent2" accent3="accent3" accent4="accent4" accent5="accent5" accent6="accent6" hlink="hlink" folHlink="folHlink"/>
  <p:notesStyle>
    <a:lvl1pPr algn="l" defTabSz="1042988" rtl="0" eaLnBrk="0" fontAlgn="base" hangingPunct="0">
      <a:spcBef>
        <a:spcPct val="30000"/>
      </a:spcBef>
      <a:spcAft>
        <a:spcPct val="0"/>
      </a:spcAft>
      <a:defRPr sz="1400" kern="1200">
        <a:solidFill>
          <a:schemeClr val="tx1"/>
        </a:solidFill>
        <a:latin typeface="+mn-lt"/>
        <a:ea typeface="ＭＳ Ｐゴシック" charset="0"/>
        <a:cs typeface="Arial" charset="0"/>
      </a:defRPr>
    </a:lvl1pPr>
    <a:lvl2pPr marL="520700" algn="l" defTabSz="1042988" rtl="0" eaLnBrk="0" fontAlgn="base" hangingPunct="0">
      <a:spcBef>
        <a:spcPct val="30000"/>
      </a:spcBef>
      <a:spcAft>
        <a:spcPct val="0"/>
      </a:spcAft>
      <a:defRPr sz="1400" kern="1200">
        <a:solidFill>
          <a:schemeClr val="tx1"/>
        </a:solidFill>
        <a:latin typeface="+mn-lt"/>
        <a:ea typeface="Arial" charset="0"/>
        <a:cs typeface="Arial" charset="0"/>
      </a:defRPr>
    </a:lvl2pPr>
    <a:lvl3pPr marL="1042988" algn="l" defTabSz="1042988" rtl="0" eaLnBrk="0" fontAlgn="base" hangingPunct="0">
      <a:spcBef>
        <a:spcPct val="30000"/>
      </a:spcBef>
      <a:spcAft>
        <a:spcPct val="0"/>
      </a:spcAft>
      <a:defRPr sz="1400" kern="1200">
        <a:solidFill>
          <a:schemeClr val="tx1"/>
        </a:solidFill>
        <a:latin typeface="+mn-lt"/>
        <a:ea typeface="Arial" charset="0"/>
        <a:cs typeface="Arial" charset="0"/>
      </a:defRPr>
    </a:lvl3pPr>
    <a:lvl4pPr marL="1563688" algn="l" defTabSz="1042988" rtl="0" eaLnBrk="0" fontAlgn="base" hangingPunct="0">
      <a:spcBef>
        <a:spcPct val="30000"/>
      </a:spcBef>
      <a:spcAft>
        <a:spcPct val="0"/>
      </a:spcAft>
      <a:defRPr sz="1400" kern="1200">
        <a:solidFill>
          <a:schemeClr val="tx1"/>
        </a:solidFill>
        <a:latin typeface="+mn-lt"/>
        <a:ea typeface="Arial" charset="0"/>
        <a:cs typeface="Arial" charset="0"/>
      </a:defRPr>
    </a:lvl4pPr>
    <a:lvl5pPr marL="2085975" algn="l" defTabSz="1042988" rtl="0" eaLnBrk="0" fontAlgn="base" hangingPunct="0">
      <a:spcBef>
        <a:spcPct val="30000"/>
      </a:spcBef>
      <a:spcAft>
        <a:spcPct val="0"/>
      </a:spcAft>
      <a:defRPr sz="1400" kern="1200">
        <a:solidFill>
          <a:schemeClr val="tx1"/>
        </a:solidFill>
        <a:latin typeface="+mn-lt"/>
        <a:ea typeface="Arial" charset="0"/>
        <a:cs typeface="Arial" charset="0"/>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rogrammecriticality.org/Static/Documents/Programme%20Criticality%20Framework%202016%20Spanish.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unsystem.org/content/un-system-strategic-approach-climate-change-action-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reventionweb.net/files/49076_unplanofaction.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unstats.un.org/sdgs/indicators/indicators-list/"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preventionweb.net/files/54970_63661guadeorientacintcnica.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fontAlgn="base"/>
            <a:r>
              <a:rPr lang="en-US" sz="1400" b="0" i="0" kern="1200" noProof="1">
                <a:solidFill>
                  <a:schemeClr val="tx1"/>
                </a:solidFill>
                <a:effectLst/>
                <a:latin typeface="+mn-lt"/>
                <a:ea typeface="ＭＳ Ｐゴシック" charset="0"/>
                <a:cs typeface="Arial" charset="0"/>
              </a:rPr>
              <a:t>Este documento en PowerPoint es un </a:t>
            </a:r>
            <a:r>
              <a:rPr lang="en-US" sz="1400" b="1" i="0" kern="1200" noProof="1">
                <a:solidFill>
                  <a:schemeClr val="tx1"/>
                </a:solidFill>
                <a:effectLst/>
                <a:latin typeface="+mn-lt"/>
                <a:ea typeface="ＭＳ Ｐゴシック" charset="0"/>
                <a:cs typeface="Arial" charset="0"/>
              </a:rPr>
              <a:t>paquete de herramientas</a:t>
            </a:r>
            <a:r>
              <a:rPr lang="en-US" sz="1400" b="0" i="0" kern="1200" noProof="1">
                <a:solidFill>
                  <a:schemeClr val="tx1"/>
                </a:solidFill>
                <a:effectLst/>
                <a:latin typeface="+mn-lt"/>
                <a:ea typeface="ＭＳ Ｐゴシック" charset="0"/>
                <a:cs typeface="Arial" charset="0"/>
              </a:rPr>
              <a:t>, </a:t>
            </a:r>
            <a:r>
              <a:rPr lang="en-US" sz="1400" b="0" i="0" u="none" kern="1200" noProof="1">
                <a:solidFill>
                  <a:schemeClr val="tx1"/>
                </a:solidFill>
                <a:effectLst/>
                <a:latin typeface="+mn-lt"/>
                <a:ea typeface="ＭＳ Ｐゴシック" charset="0"/>
                <a:cs typeface="Arial" charset="0"/>
              </a:rPr>
              <a:t>no una presentación continua. </a:t>
            </a:r>
          </a:p>
          <a:p>
            <a:pPr fontAlgn="base"/>
            <a:endParaRPr lang="en-US" sz="1400" b="0" i="0" u="none" kern="1200" noProof="1">
              <a:solidFill>
                <a:schemeClr val="tx1"/>
              </a:solidFill>
              <a:effectLst/>
              <a:latin typeface="+mn-lt"/>
              <a:ea typeface="ＭＳ Ｐゴシック" charset="0"/>
              <a:cs typeface="Arial" charset="0"/>
            </a:endParaRPr>
          </a:p>
          <a:p>
            <a:pPr fontAlgn="base"/>
            <a:r>
              <a:rPr lang="en-US" sz="1400" b="0" i="0" u="none" kern="1200" noProof="1">
                <a:solidFill>
                  <a:schemeClr val="tx1"/>
                </a:solidFill>
                <a:effectLst/>
                <a:latin typeface="+mn-lt"/>
                <a:ea typeface="ＭＳ Ｐゴシック" charset="0"/>
                <a:cs typeface="Arial" charset="0"/>
              </a:rPr>
              <a:t>El paquete de herramientas consiste en una recopilación de </a:t>
            </a:r>
            <a:r>
              <a:rPr lang="en-US" sz="1400" b="1" i="0" kern="1200" noProof="1">
                <a:solidFill>
                  <a:schemeClr val="tx1"/>
                </a:solidFill>
                <a:effectLst/>
                <a:latin typeface="+mn-lt"/>
                <a:ea typeface="ＭＳ Ｐゴシック" charset="0"/>
                <a:cs typeface="Arial" charset="0"/>
              </a:rPr>
              <a:t>infografías que pueden utilizarse como materiales de distribución durante trabajos en grupos o transparencias para fomentar debates en torno a la resiliencia frente a los riesgos climáticos y de desastres </a:t>
            </a:r>
            <a:r>
              <a:rPr lang="en-US" sz="1400" b="0" i="0" kern="1200" noProof="1">
                <a:solidFill>
                  <a:schemeClr val="tx1"/>
                </a:solidFill>
                <a:effectLst/>
                <a:latin typeface="+mn-lt"/>
                <a:ea typeface="ＭＳ Ｐゴシック" charset="0"/>
                <a:cs typeface="Arial" charset="0"/>
              </a:rPr>
              <a:t>durante actividades y talleres relacionados con el ciclo del Marco de Cooperación de las Naciones Unidas para el Desarrollo Sostenible. Los grupos aptos para este paquete de herramientas son tanto los facilitadores como los actores relevantes dentro del proceso del Marco de Cooperación. </a:t>
            </a:r>
          </a:p>
          <a:p>
            <a:pPr fontAlgn="base"/>
            <a:endParaRPr lang="en-US" sz="1400" b="0" i="0" kern="1200" noProof="1">
              <a:solidFill>
                <a:schemeClr val="tx1"/>
              </a:solidFill>
              <a:effectLst/>
              <a:latin typeface="+mn-lt"/>
              <a:ea typeface="ＭＳ Ｐゴシック" charset="0"/>
              <a:cs typeface="Arial" charset="0"/>
            </a:endParaRPr>
          </a:p>
          <a:p>
            <a:pPr fontAlgn="base"/>
            <a:r>
              <a:rPr lang="en-US" sz="1400" b="0" i="0" kern="1200" noProof="1">
                <a:solidFill>
                  <a:schemeClr val="tx1"/>
                </a:solidFill>
                <a:effectLst/>
                <a:latin typeface="+mn-lt"/>
                <a:ea typeface="ＭＳ Ｐゴシック" charset="0"/>
                <a:cs typeface="Arial" charset="0"/>
              </a:rPr>
              <a:t>Cada una de las </a:t>
            </a:r>
            <a:r>
              <a:rPr lang="en-US" sz="1400" b="1" i="0" kern="1200" noProof="1">
                <a:solidFill>
                  <a:schemeClr val="tx1"/>
                </a:solidFill>
                <a:effectLst/>
                <a:latin typeface="+mn-lt"/>
                <a:ea typeface="ＭＳ Ｐゴシック" charset="0"/>
                <a:cs typeface="Arial" charset="0"/>
              </a:rPr>
              <a:t>infografías incluye algunas preguntas para fomentar el debate en trabajos grupales</a:t>
            </a:r>
            <a:r>
              <a:rPr lang="en-US" sz="1400" b="0" i="0" kern="1200" noProof="1">
                <a:solidFill>
                  <a:schemeClr val="tx1"/>
                </a:solidFill>
                <a:effectLst/>
                <a:latin typeface="+mn-lt"/>
                <a:ea typeface="ＭＳ Ｐゴシック" charset="0"/>
                <a:cs typeface="Arial" charset="0"/>
              </a:rPr>
              <a:t>, así como un manuscrito si el UNCT desea utilizar una infografía en una presentación. Los usuarios deben sentirse con la plena libertad de usar sus propias preguntas para fomentar el debate, según los grupos con los que estén trabajando, el proceso o el contexto del país. Se pueden utilizar las infografías de forma independiente (o separada).  En la transparencia 2 se incluye una tabla de contenido con títulos de las infografías, el número de la transparencia correspondiente y el uso que se sugiere. </a:t>
            </a:r>
          </a:p>
          <a:p>
            <a:pPr fontAlgn="base"/>
            <a:endParaRPr lang="en-US" sz="1400" b="0" i="0" kern="1200" noProof="1">
              <a:solidFill>
                <a:schemeClr val="tx1"/>
              </a:solidFill>
              <a:effectLst/>
              <a:latin typeface="+mn-lt"/>
              <a:ea typeface="ＭＳ Ｐゴシック" charset="0"/>
              <a:cs typeface="Arial" charset="0"/>
            </a:endParaRPr>
          </a:p>
          <a:p>
            <a:pPr fontAlgn="base"/>
            <a:r>
              <a:rPr lang="en-US" sz="1400" b="0" kern="1200" noProof="1">
                <a:solidFill>
                  <a:schemeClr val="tx1"/>
                </a:solidFill>
                <a:effectLst/>
                <a:latin typeface="+mn-lt"/>
                <a:ea typeface="ＭＳ Ｐゴシック" charset="0"/>
                <a:cs typeface="Arial" charset="0"/>
              </a:rPr>
              <a:t>Este paquete de herramientas es un complemento de la </a:t>
            </a:r>
            <a:r>
              <a:rPr lang="en-US" sz="1800" b="1" i="1" noProof="1">
                <a:effectLst/>
                <a:latin typeface="Calibri" panose="020F0502020204030204" pitchFamily="34" charset="0"/>
                <a:ea typeface="Calibri" panose="020F0502020204030204" pitchFamily="34" charset="0"/>
                <a:cs typeface="Arial" panose="020B0604020202020204" pitchFamily="34" charset="0"/>
              </a:rPr>
              <a:t>Guía para la integración de la reducción del riesgo de desastres y la adaptación al cambio climático en el Marco de Cooperación de las Naciones Unidas para el Desarrollo Sostenible </a:t>
            </a:r>
            <a:r>
              <a:rPr lang="en-US" sz="1400" b="0" i="0" kern="1200" noProof="1">
                <a:solidFill>
                  <a:schemeClr val="tx1"/>
                </a:solidFill>
                <a:effectLst/>
                <a:latin typeface="+mn-lt"/>
                <a:ea typeface="ＭＳ Ｐゴシック" charset="0"/>
                <a:cs typeface="Arial" charset="0"/>
              </a:rPr>
              <a:t>(https://www.undrr.org/publication/integrating-disaster-risk-reduction-and-climate-change-adaptation-un-sustainable). Su módulo 8 es el paquete de aprendizaje que se elaboró para apoyar a los UNCT en el uso de la </a:t>
            </a:r>
            <a:r>
              <a:rPr lang="en-US" sz="1400" b="0" i="1" kern="1200" noProof="1">
                <a:solidFill>
                  <a:schemeClr val="tx1"/>
                </a:solidFill>
                <a:effectLst/>
                <a:latin typeface="+mn-lt"/>
                <a:ea typeface="ＭＳ Ｐゴシック" charset="0"/>
                <a:cs typeface="Arial" charset="0"/>
              </a:rPr>
              <a:t>Guía</a:t>
            </a:r>
            <a:r>
              <a:rPr lang="en-US" sz="1400" b="0" i="0" kern="1200" noProof="1">
                <a:solidFill>
                  <a:schemeClr val="tx1"/>
                </a:solidFill>
                <a:effectLst/>
                <a:latin typeface="+mn-lt"/>
                <a:ea typeface="ＭＳ Ｐゴシック" charset="0"/>
                <a:cs typeface="Arial" charset="0"/>
              </a:rPr>
              <a:t>. </a:t>
            </a:r>
          </a:p>
          <a:p>
            <a:pPr fontAlgn="base"/>
            <a:endParaRPr lang="en-US" sz="1400" b="0" i="0" kern="1200" noProof="1">
              <a:solidFill>
                <a:schemeClr val="tx1"/>
              </a:solidFill>
              <a:effectLst/>
              <a:latin typeface="+mn-lt"/>
              <a:ea typeface="ＭＳ Ｐゴシック" charset="0"/>
              <a:cs typeface="Arial" charset="0"/>
            </a:endParaRPr>
          </a:p>
          <a:p>
            <a:pPr fontAlgn="base"/>
            <a:r>
              <a:rPr lang="en-US" sz="1400" b="0" i="0" kern="1200" noProof="1">
                <a:solidFill>
                  <a:schemeClr val="tx1"/>
                </a:solidFill>
                <a:effectLst/>
                <a:latin typeface="+mn-lt"/>
                <a:ea typeface="ＭＳ Ｐゴシック" charset="0"/>
                <a:cs typeface="Arial" charset="0"/>
              </a:rPr>
              <a:t>En </a:t>
            </a:r>
            <a:r>
              <a:rPr lang="en-US" sz="1400" b="1" i="0" kern="1200" noProof="1">
                <a:solidFill>
                  <a:schemeClr val="tx1"/>
                </a:solidFill>
                <a:effectLst/>
                <a:latin typeface="+mn-lt"/>
                <a:ea typeface="ＭＳ Ｐゴシック" charset="0"/>
                <a:cs typeface="Arial" charset="0"/>
              </a:rPr>
              <a:t>2020, un equipo de trabajo interagencial</a:t>
            </a:r>
            <a:r>
              <a:rPr lang="en-US" sz="1400" b="0" i="0" kern="1200" noProof="1">
                <a:solidFill>
                  <a:schemeClr val="tx1"/>
                </a:solidFill>
                <a:effectLst/>
                <a:latin typeface="+mn-lt"/>
                <a:ea typeface="ＭＳ Ｐゴシック" charset="0"/>
                <a:cs typeface="Arial" charset="0"/>
              </a:rPr>
              <a:t>, compuesto por of </a:t>
            </a:r>
            <a:r>
              <a:rPr lang="en-US" sz="1400" b="0" i="1" kern="1200" noProof="1">
                <a:solidFill>
                  <a:schemeClr val="tx1"/>
                </a:solidFill>
                <a:effectLst/>
                <a:latin typeface="+mn-lt"/>
                <a:ea typeface="ＭＳ Ｐゴシック" charset="0"/>
                <a:cs typeface="Arial" charset="0"/>
              </a:rPr>
              <a:t> </a:t>
            </a:r>
            <a:r>
              <a:rPr lang="en-US" sz="1800" noProof="1">
                <a:effectLst/>
                <a:latin typeface="Calibri" panose="020F0502020204030204" pitchFamily="34" charset="0"/>
                <a:ea typeface="Calibri" panose="020F0502020204030204" pitchFamily="34" charset="0"/>
                <a:cs typeface="Arial" panose="020B0604020202020204" pitchFamily="34" charset="0"/>
              </a:rPr>
              <a:t>CMNUCC, FAO, UNDCO, OMS, PMA, PNUD, PNUMA, UNDRR, UNFPA y UNICEF</a:t>
            </a:r>
            <a:r>
              <a:rPr lang="en-US" sz="1400" b="0" i="0" u="none" strike="noStrike" kern="1200" baseline="0" noProof="1">
                <a:solidFill>
                  <a:schemeClr val="tx1"/>
                </a:solidFill>
                <a:latin typeface="+mn-lt"/>
                <a:ea typeface="ＭＳ Ｐゴシック" charset="0"/>
                <a:cs typeface="Arial" charset="0"/>
              </a:rPr>
              <a:t>, elaboró la </a:t>
            </a:r>
            <a:r>
              <a:rPr lang="en-US" sz="1400" b="0" i="1" u="none" strike="noStrike" kern="1200" baseline="0" noProof="1">
                <a:solidFill>
                  <a:schemeClr val="tx1"/>
                </a:solidFill>
                <a:latin typeface="+mn-lt"/>
                <a:ea typeface="ＭＳ Ｐゴシック" charset="0"/>
                <a:cs typeface="Arial" charset="0"/>
              </a:rPr>
              <a:t>Guía</a:t>
            </a:r>
            <a:r>
              <a:rPr lang="en-US" sz="1400" b="0" i="0" u="none" strike="noStrike" kern="1200" baseline="0" noProof="1">
                <a:solidFill>
                  <a:schemeClr val="tx1"/>
                </a:solidFill>
                <a:latin typeface="+mn-lt"/>
                <a:ea typeface="ＭＳ Ｐゴシック" charset="0"/>
                <a:cs typeface="Arial" charset="0"/>
              </a:rPr>
              <a:t>, con insumos de un total de 18 agencias de las Naciones Unidas y 18 </a:t>
            </a:r>
            <a:r>
              <a:rPr lang="en-US" sz="1800" noProof="1">
                <a:effectLst/>
                <a:latin typeface="Calibri" panose="020F0502020204030204" pitchFamily="34" charset="0"/>
                <a:ea typeface="Calibri" panose="020F0502020204030204" pitchFamily="34" charset="0"/>
                <a:cs typeface="Arial" panose="020B0604020202020204" pitchFamily="34" charset="0"/>
              </a:rPr>
              <a:t>Equipos de País de las Naciones Unidas</a:t>
            </a:r>
            <a:r>
              <a:rPr lang="en-US" sz="1400" b="0" i="0" u="none" strike="noStrike" kern="1200" baseline="0" noProof="1">
                <a:solidFill>
                  <a:schemeClr val="tx1"/>
                </a:solidFill>
                <a:latin typeface="+mn-lt"/>
                <a:ea typeface="ＭＳ Ｐゴシック" charset="0"/>
                <a:cs typeface="Arial" charset="0"/>
              </a:rPr>
              <a:t>. </a:t>
            </a:r>
          </a:p>
          <a:p>
            <a:endParaRPr lang="en-US" sz="1400" b="0" i="0" u="none" strike="noStrike" kern="1200" baseline="0" noProof="1">
              <a:solidFill>
                <a:schemeClr val="tx1"/>
              </a:solidFill>
              <a:latin typeface="+mn-lt"/>
              <a:ea typeface="ＭＳ Ｐゴシック" charset="0"/>
              <a:cs typeface="Arial" charset="0"/>
            </a:endParaRPr>
          </a:p>
          <a:p>
            <a:r>
              <a:rPr lang="en-US" sz="1400" b="0" i="0" u="none" strike="noStrike" kern="1200" baseline="0" noProof="1">
                <a:solidFill>
                  <a:schemeClr val="tx1"/>
                </a:solidFill>
                <a:latin typeface="+mn-lt"/>
                <a:ea typeface="ＭＳ Ｐゴシック" charset="0"/>
                <a:cs typeface="Arial" charset="0"/>
              </a:rPr>
              <a:t>La </a:t>
            </a:r>
            <a:r>
              <a:rPr lang="en-US" sz="1400" b="0" i="1" u="none" strike="noStrike" kern="1200" baseline="0" noProof="1">
                <a:solidFill>
                  <a:schemeClr val="tx1"/>
                </a:solidFill>
                <a:latin typeface="+mn-lt"/>
                <a:ea typeface="ＭＳ Ｐゴシック" charset="0"/>
                <a:cs typeface="Arial" charset="0"/>
              </a:rPr>
              <a:t>Guía </a:t>
            </a:r>
            <a:r>
              <a:rPr lang="en-US" sz="1400" b="0" i="0" u="none" strike="noStrike" kern="1200" baseline="0" noProof="1">
                <a:solidFill>
                  <a:schemeClr val="tx1"/>
                </a:solidFill>
                <a:latin typeface="+mn-lt"/>
                <a:ea typeface="ＭＳ Ｐゴシック" charset="0"/>
                <a:cs typeface="Arial" charset="0"/>
              </a:rPr>
              <a:t>ofrece orientación sobre la </a:t>
            </a:r>
            <a:r>
              <a:rPr lang="en-US" sz="1400" b="1" i="0" u="none" strike="noStrike" kern="1200" baseline="0" noProof="1">
                <a:solidFill>
                  <a:schemeClr val="tx1"/>
                </a:solidFill>
                <a:latin typeface="+mn-lt"/>
                <a:ea typeface="ＭＳ Ｐゴシック" charset="0"/>
                <a:cs typeface="Arial" charset="0"/>
              </a:rPr>
              <a:t>forma de integrar la gestión de los riesgos climáticos y de desastres en el desarrollo, la implementación y las actividades de monitoreo del Marco de Cooperación, </a:t>
            </a:r>
            <a:r>
              <a:rPr lang="en-US" sz="1400" b="0" i="0" u="none" strike="noStrike" kern="1200" baseline="0" noProof="1">
                <a:solidFill>
                  <a:schemeClr val="tx1"/>
                </a:solidFill>
                <a:latin typeface="+mn-lt"/>
                <a:ea typeface="ＭＳ Ｐゴシック" charset="0"/>
                <a:cs typeface="Arial" charset="0"/>
              </a:rPr>
              <a:t>según se recomiendan en los lineamientos de los ODS para el Análisis Común de País y el Marco de Cooperación. Asimismo, la </a:t>
            </a:r>
            <a:r>
              <a:rPr lang="en-US" sz="1400" b="0" i="1" u="none" strike="noStrike" kern="1200" baseline="0" noProof="1">
                <a:solidFill>
                  <a:schemeClr val="tx1"/>
                </a:solidFill>
                <a:latin typeface="+mn-lt"/>
                <a:ea typeface="ＭＳ Ｐゴシック" charset="0"/>
                <a:cs typeface="Arial" charset="0"/>
              </a:rPr>
              <a:t>Guía</a:t>
            </a:r>
            <a:r>
              <a:rPr lang="en-US" sz="1400" b="0" i="0" u="none" strike="noStrike" kern="1200" baseline="0" noProof="1">
                <a:solidFill>
                  <a:schemeClr val="tx1"/>
                </a:solidFill>
                <a:latin typeface="+mn-lt"/>
                <a:ea typeface="ＭＳ Ｐゴシック" charset="0"/>
                <a:cs typeface="Arial" charset="0"/>
              </a:rPr>
              <a:t> complementa los lineamientos que se ofrecen en las </a:t>
            </a:r>
            <a:r>
              <a:rPr lang="en-US" sz="1400" i="1" kern="1200" noProof="1">
                <a:solidFill>
                  <a:schemeClr val="tx1"/>
                </a:solidFill>
                <a:effectLst/>
                <a:latin typeface="+mn-lt"/>
                <a:ea typeface="Calibri" panose="020F0502020204030204" pitchFamily="34" charset="0"/>
                <a:cs typeface="Arial" panose="020B0604020202020204" pitchFamily="34" charset="0"/>
              </a:rPr>
              <a:t>Directrices comunes de las Naciones Unidas para ayudar a construir sociedades resilientes</a:t>
            </a:r>
            <a:r>
              <a:rPr lang="en-US" sz="1400" b="0" i="1" u="none" strike="noStrike" kern="1200" baseline="0" noProof="1">
                <a:solidFill>
                  <a:schemeClr val="tx1"/>
                </a:solidFill>
                <a:latin typeface="+mn-lt"/>
                <a:ea typeface="ＭＳ Ｐゴシック" charset="0"/>
                <a:cs typeface="Arial" charset="0"/>
              </a:rPr>
              <a:t>. </a:t>
            </a:r>
            <a:r>
              <a:rPr lang="en-US" sz="1400" b="0" i="0" u="none" strike="noStrike" kern="1200" baseline="0" noProof="1">
                <a:solidFill>
                  <a:schemeClr val="tx1"/>
                </a:solidFill>
                <a:latin typeface="+mn-lt"/>
                <a:ea typeface="ＭＳ Ｐゴシック" charset="0"/>
                <a:cs typeface="Arial" charset="0"/>
              </a:rPr>
              <a:t>Para apoyar a los UNCT en la aplicación de la </a:t>
            </a:r>
            <a:r>
              <a:rPr lang="en-US" sz="1400" b="0" i="1" u="none" strike="noStrike" kern="1200" baseline="0" noProof="1">
                <a:solidFill>
                  <a:schemeClr val="tx1"/>
                </a:solidFill>
                <a:latin typeface="+mn-lt"/>
                <a:ea typeface="ＭＳ Ｐゴシック" charset="0"/>
                <a:cs typeface="Arial" charset="0"/>
              </a:rPr>
              <a:t>Guía</a:t>
            </a:r>
            <a:r>
              <a:rPr lang="en-US" sz="1400" b="0" i="0" u="none" strike="noStrike" kern="1200" baseline="0" noProof="1">
                <a:solidFill>
                  <a:schemeClr val="tx1"/>
                </a:solidFill>
                <a:latin typeface="+mn-lt"/>
                <a:ea typeface="ＭＳ Ｐゴシック" charset="0"/>
                <a:cs typeface="Arial" charset="0"/>
              </a:rPr>
              <a:t>, se ha elaborado un paquete de presentaciones, capacitaciones y talleres, el cual está disponible en: https://www.undrr.org/publication/integrating-disaster-risk-reduction-and-climate-change-adaptation-un-sustainable. </a:t>
            </a:r>
          </a:p>
          <a:p>
            <a:endParaRPr lang="es-CL" dirty="0"/>
          </a:p>
        </p:txBody>
      </p:sp>
      <p:sp>
        <p:nvSpPr>
          <p:cNvPr id="4" name="Slide Number Placeholder 3"/>
          <p:cNvSpPr>
            <a:spLocks noGrp="1"/>
          </p:cNvSpPr>
          <p:nvPr>
            <p:ph type="sldNum" sz="quarter" idx="5"/>
          </p:nvPr>
        </p:nvSpPr>
        <p:spPr/>
        <p:txBody>
          <a:bodyPr/>
          <a:lstStyle/>
          <a:p>
            <a:pPr>
              <a:defRPr/>
            </a:pPr>
            <a:fld id="{1F8CB188-3BCF-E145-90C3-B097D63711F6}" type="slidenum">
              <a:rPr lang="fr-FR" smtClean="0"/>
              <a:pPr>
                <a:defRPr/>
              </a:pPr>
              <a:t>1</a:t>
            </a:fld>
            <a:endParaRPr lang="fr-FR" dirty="0"/>
          </a:p>
        </p:txBody>
      </p:sp>
    </p:spTree>
    <p:extLst>
      <p:ext uri="{BB962C8B-B14F-4D97-AF65-F5344CB8AC3E}">
        <p14:creationId xmlns:p14="http://schemas.microsoft.com/office/powerpoint/2010/main" val="307252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419"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n-GB" sz="1400" b="0" i="0" kern="1200" dirty="0">
                <a:solidFill>
                  <a:schemeClr val="tx1"/>
                </a:solidFill>
                <a:effectLst/>
                <a:latin typeface="+mn-lt"/>
                <a:ea typeface="ＭＳ Ｐゴシック" charset="0"/>
                <a:cs typeface="Arial" charset="0"/>
              </a:rPr>
              <a:t>. </a:t>
            </a:r>
            <a:endParaRPr lang="en-GB" sz="1400" b="1" kern="1200" dirty="0">
              <a:solidFill>
                <a:schemeClr val="tx1"/>
              </a:solidFill>
              <a:effectLst/>
              <a:latin typeface="+mn-lt"/>
              <a:ea typeface="ＭＳ Ｐゴシック" charset="0"/>
              <a:cs typeface="Arial" charset="0"/>
            </a:endParaRPr>
          </a:p>
          <a:p>
            <a:endParaRPr lang="en-US" sz="1400" b="0" i="0" u="none" strike="noStrike" kern="1200" baseline="0" dirty="0">
              <a:solidFill>
                <a:schemeClr val="tx1"/>
              </a:solidFill>
              <a:latin typeface="+mn-lt"/>
              <a:ea typeface="ＭＳ Ｐゴシック" charset="0"/>
              <a:cs typeface="Arial" charset="0"/>
            </a:endParaRPr>
          </a:p>
          <a:p>
            <a:r>
              <a:rPr lang="es-CR" sz="1400" b="1" kern="1200" noProof="0" dirty="0">
                <a:solidFill>
                  <a:schemeClr val="tx1"/>
                </a:solidFill>
                <a:effectLst/>
                <a:latin typeface="+mn-lt"/>
                <a:ea typeface="ＭＳ Ｐゴシック" charset="0"/>
                <a:cs typeface="Arial" charset="0"/>
              </a:rPr>
              <a:t>Puntos para fomentar el debate</a:t>
            </a:r>
            <a:r>
              <a:rPr lang="en-US" sz="1400" b="1" i="0" u="none" strike="noStrike" kern="1200" baseline="0" dirty="0">
                <a:solidFill>
                  <a:schemeClr val="tx1"/>
                </a:solidFill>
                <a:latin typeface="+mn-lt"/>
                <a:ea typeface="ＭＳ Ｐゴシック" charset="0"/>
                <a:cs typeface="Arial" charset="0"/>
              </a:rPr>
              <a:t>:</a:t>
            </a:r>
          </a:p>
          <a:p>
            <a:pPr marL="285750" indent="-285750">
              <a:buFont typeface="Arial" panose="020B0604020202020204" pitchFamily="34" charset="0"/>
              <a:buChar char="•"/>
            </a:pPr>
            <a:r>
              <a:rPr lang="es-CR" sz="1400" b="0" i="0" u="none" strike="noStrike" kern="1200" baseline="0" noProof="0" dirty="0">
                <a:solidFill>
                  <a:schemeClr val="tx1"/>
                </a:solidFill>
                <a:latin typeface="+mn-lt"/>
                <a:ea typeface="ＭＳ Ｐゴシック" charset="0"/>
                <a:cs typeface="Arial" charset="0"/>
              </a:rPr>
              <a:t>Para aquellos grupos que estén trabajando en el Análisis Común de País (lo que incluye el análisis de riesgos multidimensionales):</a:t>
            </a:r>
          </a:p>
          <a:p>
            <a:pPr marL="806450" lvl="1" indent="-285750">
              <a:buFont typeface="Arial" panose="020B0604020202020204" pitchFamily="34" charset="0"/>
              <a:buChar char="•"/>
            </a:pPr>
            <a:endParaRPr lang="es-CR" sz="1400" b="0" i="0" u="none" strike="noStrike" kern="1200" baseline="0" noProof="0" dirty="0">
              <a:solidFill>
                <a:schemeClr val="tx1"/>
              </a:solidFill>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kern="1200" noProof="0" dirty="0">
                <a:solidFill>
                  <a:schemeClr val="tx1"/>
                </a:solidFill>
                <a:effectLst/>
                <a:latin typeface="+mn-lt"/>
                <a:ea typeface="ＭＳ Ｐゴシック" charset="0"/>
                <a:cs typeface="Arial" charset="0"/>
              </a:rPr>
              <a:t>¿A qué amenazas biológicas (tales como brotes de enfermedades, epidemias, pandemias y plagas) está expuesto el país actualmente? ¿De qué forma repercuten en el desarrollo nacional? ¿De qué forma repercuten en los grupos y las personas más vulnerables? </a:t>
            </a: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s-CR" sz="1400" b="0" kern="1200" noProof="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kern="1200" noProof="0" dirty="0">
                <a:solidFill>
                  <a:schemeClr val="tx1"/>
                </a:solidFill>
                <a:effectLst/>
                <a:latin typeface="+mn-lt"/>
                <a:ea typeface="ＭＳ Ｐゴシック" charset="0"/>
                <a:cs typeface="Arial" charset="0"/>
              </a:rPr>
              <a:t>¿Cuáles son las brechas más críticas que se deben salvar en cuanto a las capacidades existentes para evitar de mejor forma la creación de riesgos de amenazas biológicas en el país y para gestionar desastres relacionados con este tipo de amenazas? ¿Quiénes necesitan fortalecer sus capacidades? </a:t>
            </a: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s-CR" sz="1400" b="0" kern="1200" noProof="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kern="1200" noProof="0" dirty="0">
                <a:solidFill>
                  <a:schemeClr val="tx1"/>
                </a:solidFill>
                <a:effectLst/>
                <a:latin typeface="+mn-lt"/>
                <a:ea typeface="ＭＳ Ｐゴシック" charset="0"/>
                <a:cs typeface="Arial" charset="0"/>
              </a:rPr>
              <a:t>¿Se ha integrado la gestión de riesgos biológicos con otros mecanismos para la reducción del riesgo de desastres en el país? </a:t>
            </a: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s-CR" sz="1400" b="0" kern="1200" noProof="0" dirty="0">
              <a:solidFill>
                <a:schemeClr val="tx1"/>
              </a:solidFill>
              <a:effectLst/>
              <a:latin typeface="+mn-lt"/>
              <a:ea typeface="ＭＳ Ｐゴシック" charset="0"/>
              <a:cs typeface="Arial" charset="0"/>
            </a:endParaRPr>
          </a:p>
          <a:p>
            <a:pPr marL="806450" lvl="1" indent="-285750">
              <a:buFont typeface="Arial" panose="020B0604020202020204" pitchFamily="34" charset="0"/>
              <a:buChar char="•"/>
            </a:pPr>
            <a:r>
              <a:rPr lang="es-CR" sz="1400" b="0" i="0" u="none" strike="noStrike" kern="1200" baseline="0" noProof="0" dirty="0">
                <a:solidFill>
                  <a:schemeClr val="tx1"/>
                </a:solidFill>
                <a:latin typeface="+mn-lt"/>
                <a:ea typeface="ＭＳ Ｐゴシック" charset="0"/>
                <a:cs typeface="Arial" charset="0"/>
              </a:rPr>
              <a:t>¿De qué forma están repercutiendo los brotes de enfermedades, epidemias y pandemias actuales en la gestión del riesgo de desastres relacionada con otros tipos de amenazas? Por ejemplos, impactos en actividades de sensibilización pública, gestión y acceso de albergues en caso de ciclones/tormentas/inundaciones, capacidades de los sistemas de salud y de los encargados de primeras respuestas, reuniones y actividades de los entes encargados de la gestión de desastres a nivel local, etc. </a:t>
            </a:r>
          </a:p>
          <a:p>
            <a:pPr marL="806450" lvl="1" indent="-285750">
              <a:buFont typeface="Arial" panose="020B0604020202020204" pitchFamily="34" charset="0"/>
              <a:buChar char="•"/>
            </a:pPr>
            <a:endParaRPr lang="es-CR" sz="1400" b="0" i="0" u="none" strike="noStrike" kern="1200" baseline="0" noProof="0" dirty="0">
              <a:solidFill>
                <a:schemeClr val="tx1"/>
              </a:solidFill>
              <a:latin typeface="+mn-lt"/>
              <a:ea typeface="ＭＳ Ｐゴシック" charset="0"/>
              <a:cs typeface="Arial" charset="0"/>
            </a:endParaRPr>
          </a:p>
          <a:p>
            <a:pPr marL="806450" lvl="1" indent="-285750">
              <a:buFont typeface="Arial" panose="020B0604020202020204" pitchFamily="34" charset="0"/>
              <a:buChar char="•"/>
            </a:pPr>
            <a:r>
              <a:rPr lang="es-CR" sz="1400" b="0" i="0" u="none" strike="noStrike" kern="1200" baseline="0" noProof="0" dirty="0">
                <a:solidFill>
                  <a:schemeClr val="tx1"/>
                </a:solidFill>
                <a:latin typeface="+mn-lt"/>
                <a:ea typeface="ＭＳ Ｐゴシック" charset="0"/>
                <a:cs typeface="Arial" charset="0"/>
              </a:rPr>
              <a:t>¿De qué forma está repercutiendo la respuesta a brotes, epidemias y pandemias actuales en los riesgos relacionados con otros tipos de amenazas? Por ejemplo, los desechos de los equipos de protección médica/personal están repercutiendo en las masas de agua y los ecosistemas, lo cual exacerba la degradación de estos o aumenta el riesgo de inundaciones. </a:t>
            </a:r>
          </a:p>
          <a:p>
            <a:endParaRPr lang="en-US" sz="1400" b="1" i="0" u="none" strike="noStrike" kern="1200" baseline="0" dirty="0">
              <a:solidFill>
                <a:schemeClr val="tx1"/>
              </a:solidFill>
              <a:latin typeface="+mn-lt"/>
              <a:ea typeface="ＭＳ Ｐゴシック" charset="0"/>
              <a:cs typeface="Arial" charset="0"/>
            </a:endParaRPr>
          </a:p>
          <a:p>
            <a:r>
              <a:rPr lang="es-CR" sz="1400" b="1" i="0" u="none" strike="noStrike" kern="1200" baseline="0" noProof="0" dirty="0">
                <a:solidFill>
                  <a:schemeClr val="tx1"/>
                </a:solidFill>
                <a:latin typeface="+mn-lt"/>
                <a:ea typeface="ＭＳ Ｐゴシック" charset="0"/>
                <a:cs typeface="Arial" charset="0"/>
              </a:rPr>
              <a:t>Manuscrito para presentar la ilustración:</a:t>
            </a:r>
          </a:p>
          <a:p>
            <a:endParaRPr lang="en-US" sz="1400" b="0" i="0" u="none" strike="noStrike" kern="1200" baseline="0" dirty="0">
              <a:solidFill>
                <a:schemeClr val="tx1"/>
              </a:solidFill>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419" sz="1800" b="0" dirty="0">
                <a:effectLst/>
                <a:latin typeface="Calibri" panose="020F0502020204030204" pitchFamily="34" charset="0"/>
                <a:ea typeface="Calibri" panose="020F0502020204030204" pitchFamily="34" charset="0"/>
              </a:rPr>
              <a:t>Como el instrumento principal para aprovechar el apoyo colectivo del Sistema de Desarrollo de las Naciones Unidas en los países, el Marco de Cooperación debe tomar en cuenta y responder al desarrollo y a los efectos operacionales de las amenazas biológicas, lo que incluye el riesgo de epidemias y pandemias</a:t>
            </a:r>
            <a:r>
              <a:rPr lang="en-US" sz="1400" b="0" kern="1200" dirty="0">
                <a:solidFill>
                  <a:schemeClr val="tx1"/>
                </a:solidFill>
                <a:effectLst/>
                <a:latin typeface="+mn-lt"/>
                <a:ea typeface="ＭＳ Ｐゴシック" charset="0"/>
                <a:cs typeface="Arial" charset="0"/>
              </a:rPr>
              <a:t>.</a:t>
            </a:r>
            <a:r>
              <a:rPr lang="en-US" sz="1400" kern="1200" dirty="0">
                <a:solidFill>
                  <a:schemeClr val="tx1"/>
                </a:solidFill>
                <a:effectLst/>
                <a:latin typeface="+mn-lt"/>
                <a:ea typeface="ＭＳ Ｐゴシック" charset="0"/>
                <a:cs typeface="Arial"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Debido a que una gran cantidad de microbios infectan tanto a los seres humanos como a los animales que comparten ecosistemas, la aplicación del enfoque multisectorial denominado “una salud” y la puesta en práctica de conocimiento especializado proveniente de diversos sectores son medidas necesarias para detectar, responder y prevenir brotes. Cuando se actualicen y diseñen marcos de cooperación que respalden un enfoque para toda la sociedad, a fin de prevenir epidemias y pandemias, y mitigar los posibles efectos sanitarios y socioeconómicos, las medidas propuestas </a:t>
            </a:r>
            <a:r>
              <a:rPr lang="es-419" sz="1800" dirty="0">
                <a:effectLst/>
                <a:latin typeface="Calibri" panose="020F0502020204030204" pitchFamily="34" charset="0"/>
                <a:ea typeface="Calibri" panose="020F0502020204030204" pitchFamily="34" charset="0"/>
              </a:rPr>
              <a:t>para la gestión del riesgo no solo deben buscar aumentar la resiliencia de los sistemas nacionales y locales de salud, sino también fortalecer la resiliencia sistémica ante todas las amenazas, así como las capacidades de las comunidades y de todos los sectores involucrados</a:t>
            </a:r>
            <a:r>
              <a:rPr lang="en-US" sz="1400" kern="1200" dirty="0">
                <a:solidFill>
                  <a:schemeClr val="tx1"/>
                </a:solidFill>
                <a:effectLst/>
                <a:latin typeface="+mn-lt"/>
                <a:ea typeface="ＭＳ Ｐゴシック" charset="0"/>
                <a:cs typeface="Arial" charset="0"/>
              </a:rPr>
              <a:t>.  </a:t>
            </a:r>
            <a:endParaRPr lang="nb-NO" sz="1400" kern="1200" dirty="0">
              <a:solidFill>
                <a:schemeClr val="tx1"/>
              </a:solidFill>
              <a:effectLst/>
              <a:latin typeface="+mn-lt"/>
              <a:ea typeface="ＭＳ Ｐゴシック" charset="0"/>
              <a:cs typeface="Arial" charset="0"/>
            </a:endParaRPr>
          </a:p>
          <a:p>
            <a:endParaRPr lang="en-US" sz="1400" b="1" i="0" u="none" strike="noStrike" kern="1200" baseline="0" dirty="0">
              <a:solidFill>
                <a:schemeClr val="tx1"/>
              </a:solidFill>
              <a:latin typeface="+mn-lt"/>
              <a:ea typeface="ＭＳ Ｐゴシック" charset="0"/>
              <a:cs typeface="Arial" charset="0"/>
            </a:endParaRPr>
          </a:p>
          <a:p>
            <a:r>
              <a:rPr lang="es-419" sz="1800" dirty="0">
                <a:solidFill>
                  <a:srgbClr val="000000"/>
                </a:solidFill>
                <a:effectLst/>
                <a:latin typeface="Calibri" panose="020F0502020204030204" pitchFamily="34" charset="0"/>
                <a:ea typeface="Calibri" panose="020F0502020204030204" pitchFamily="34" charset="0"/>
              </a:rPr>
              <a:t>A menudo, los sucesos peligrosos, incluidos los desastres, coinciden y algunas veces ocurren como resultado de otra amenaza. A través de una sólida planificación basada en escenarios, se debe abordar esta interconexión y la naturaleza de los efectos en cascada de las amenazas. Se pueden vislumbrar tres posibles escenarios con relación a las amenazas biológicas</a:t>
            </a:r>
            <a:r>
              <a:rPr lang="en-GB" sz="1400" b="0" i="0" u="none" strike="noStrike" kern="1200" baseline="0" dirty="0">
                <a:solidFill>
                  <a:schemeClr val="tx1"/>
                </a:solidFill>
                <a:latin typeface="+mn-lt"/>
                <a:ea typeface="ＭＳ Ｐゴシック" charset="0"/>
                <a:cs typeface="Arial" charset="0"/>
              </a:rPr>
              <a:t>:</a:t>
            </a:r>
          </a:p>
          <a:p>
            <a:endParaRPr lang="en-GB" sz="1400" b="0" i="0" u="none" strike="noStrike" kern="1200" baseline="0" dirty="0">
              <a:solidFill>
                <a:schemeClr val="tx1"/>
              </a:solidFill>
              <a:latin typeface="+mn-lt"/>
              <a:ea typeface="ＭＳ Ｐゴシック" charset="0"/>
              <a:cs typeface="Arial" charset="0"/>
            </a:endParaRPr>
          </a:p>
          <a:p>
            <a:r>
              <a:rPr lang="en-US" sz="1400" b="0" i="0" u="none" strike="noStrike" kern="1200" baseline="0" dirty="0">
                <a:solidFill>
                  <a:schemeClr val="tx1"/>
                </a:solidFill>
                <a:latin typeface="+mn-lt"/>
                <a:ea typeface="ＭＳ Ｐゴシック" charset="0"/>
                <a:cs typeface="Arial" charset="0"/>
              </a:rPr>
              <a:t>A. </a:t>
            </a:r>
            <a:r>
              <a:rPr lang="es-419" sz="1800" dirty="0">
                <a:solidFill>
                  <a:srgbClr val="000000"/>
                </a:solidFill>
                <a:effectLst/>
                <a:latin typeface="Calibri" panose="020F0502020204030204" pitchFamily="34" charset="0"/>
                <a:ea typeface="Calibri" panose="020F0502020204030204" pitchFamily="34" charset="0"/>
              </a:rPr>
              <a:t>El surgimiento aislado de una amenaza biológica, como una pandemia, una epidemia o enjambres de langosta del desierto. </a:t>
            </a:r>
            <a:endParaRPr lang="en-GB" sz="1400" b="0" i="0" u="none" strike="noStrike" kern="1200" baseline="0" dirty="0">
              <a:solidFill>
                <a:schemeClr val="tx1"/>
              </a:solidFill>
              <a:latin typeface="+mn-lt"/>
              <a:ea typeface="ＭＳ Ｐゴシック" charset="0"/>
              <a:cs typeface="Arial" charset="0"/>
            </a:endParaRPr>
          </a:p>
          <a:p>
            <a:r>
              <a:rPr lang="en-US" sz="1400" b="0" i="0" u="none" strike="noStrike" kern="1200" baseline="0" dirty="0">
                <a:solidFill>
                  <a:schemeClr val="tx1"/>
                </a:solidFill>
                <a:latin typeface="+mn-lt"/>
                <a:ea typeface="ＭＳ Ｐゴシック" charset="0"/>
                <a:cs typeface="Arial" charset="0"/>
              </a:rPr>
              <a:t>B. </a:t>
            </a:r>
            <a:r>
              <a:rPr lang="es-419" sz="1800" dirty="0">
                <a:solidFill>
                  <a:srgbClr val="000000"/>
                </a:solidFill>
                <a:effectLst/>
                <a:latin typeface="Calibri" panose="020F0502020204030204" pitchFamily="34" charset="0"/>
                <a:ea typeface="Calibri" panose="020F0502020204030204" pitchFamily="34" charset="0"/>
              </a:rPr>
              <a:t>El surgimiento de condiciones climáticas o de desastres ocasionados por amenazas naturales o tecnológicas que generan una amenaza biológica (tal como el brote de enfermedades transmitidas por el agua como consecuencia de una inundación</a:t>
            </a:r>
            <a:r>
              <a:rPr lang="en-GB" sz="1400" b="0" i="0" u="none" strike="noStrike" kern="1200" baseline="0" dirty="0">
                <a:solidFill>
                  <a:schemeClr val="tx1"/>
                </a:solidFill>
                <a:latin typeface="+mn-lt"/>
                <a:ea typeface="ＭＳ Ｐゴシック" charset="0"/>
                <a:cs typeface="Arial" charset="0"/>
              </a:rPr>
              <a:t>).</a:t>
            </a:r>
          </a:p>
          <a:p>
            <a:r>
              <a:rPr lang="en-US" sz="1400" b="0" i="0" u="none" strike="noStrike" kern="1200" baseline="0" dirty="0">
                <a:solidFill>
                  <a:schemeClr val="tx1"/>
                </a:solidFill>
                <a:latin typeface="+mn-lt"/>
                <a:ea typeface="ＭＳ Ｐゴシック" charset="0"/>
                <a:cs typeface="Arial" charset="0"/>
              </a:rPr>
              <a:t>C. </a:t>
            </a:r>
            <a:r>
              <a:rPr lang="es-419" sz="1800" dirty="0">
                <a:solidFill>
                  <a:srgbClr val="000000"/>
                </a:solidFill>
                <a:effectLst/>
                <a:latin typeface="Calibri" panose="020F0502020204030204" pitchFamily="34" charset="0"/>
                <a:ea typeface="Calibri" panose="020F0502020204030204" pitchFamily="34" charset="0"/>
              </a:rPr>
              <a:t>El surgimiento secuencial o simultáneo de desastres relacionados con una amenaza natural o tecnológica, que incluyen amenazas biológicas.</a:t>
            </a:r>
            <a:endParaRPr lang="en-GB" sz="1400" b="0" i="0" u="none" strike="noStrike" kern="1200" baseline="0" dirty="0">
              <a:solidFill>
                <a:schemeClr val="tx1"/>
              </a:solidFill>
              <a:latin typeface="+mn-lt"/>
              <a:ea typeface="ＭＳ Ｐゴシック" charset="0"/>
              <a:cs typeface="Arial" charset="0"/>
            </a:endParaRPr>
          </a:p>
          <a:p>
            <a:endParaRPr lang="en-GB" sz="1400" b="0" i="0" u="none" strike="noStrike" kern="1200" baseline="0" dirty="0">
              <a:solidFill>
                <a:schemeClr val="tx1"/>
              </a:solidFill>
              <a:latin typeface="+mn-lt"/>
              <a:ea typeface="ＭＳ Ｐゴシック" charset="0"/>
              <a:cs typeface="Arial" charset="0"/>
            </a:endParaRPr>
          </a:p>
          <a:p>
            <a:r>
              <a:rPr lang="es-CR" sz="1400" b="0" i="0" u="none" strike="noStrike" kern="1200" baseline="0" noProof="0" dirty="0">
                <a:solidFill>
                  <a:schemeClr val="tx1"/>
                </a:solidFill>
                <a:latin typeface="+mn-lt"/>
                <a:ea typeface="ＭＳ Ｐゴシック" charset="0"/>
                <a:cs typeface="Arial" charset="0"/>
              </a:rPr>
              <a:t>Al tener en cuenta estos complejos escenarios de riesgos, también se debe tener presente el fortalecimiento de capacidades nacionales esenciales para gestionar los riesgos con amenazas biológicas, para incluir este tipo de apoyo en el Marco de Cooperación. Esto incluye lo siguiente:</a:t>
            </a:r>
          </a:p>
          <a:p>
            <a:pPr marL="0" indent="0">
              <a:buFont typeface="Arial" panose="020B0604020202020204" pitchFamily="34" charset="0"/>
              <a:buNone/>
            </a:pPr>
            <a:endParaRPr lang="es-CR" sz="1400" b="0" i="0" u="none" strike="noStrike" kern="1200" baseline="0" noProof="0" dirty="0">
              <a:solidFill>
                <a:schemeClr val="tx1"/>
              </a:solidFill>
              <a:latin typeface="+mn-lt"/>
              <a:ea typeface="ＭＳ Ｐゴシック" charset="0"/>
              <a:cs typeface="Arial" charset="0"/>
            </a:endParaRPr>
          </a:p>
          <a:p>
            <a:pPr marL="285750" lvl="0" indent="-285750">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Aumentar las capacidades existentes para comprender mejor la naturaleza dinámica de las amenazas biológicas, al igual que las dimensiones multisectoriales e intersectoriales de la exposición y la vulnerabilidad a las amenazas biológicas</a:t>
            </a:r>
            <a:r>
              <a:rPr lang="es-CR" sz="1400" kern="1200" noProof="0" dirty="0">
                <a:solidFill>
                  <a:schemeClr val="tx1"/>
                </a:solidFill>
                <a:effectLst/>
                <a:latin typeface="+mn-lt"/>
                <a:ea typeface="ＭＳ Ｐゴシック" charset="0"/>
                <a:cs typeface="Arial" charset="0"/>
              </a:rPr>
              <a:t>. </a:t>
            </a:r>
          </a:p>
          <a:p>
            <a:pPr marL="285750" lvl="0" indent="-285750">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285750" lvl="0" indent="-285750">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Apoyar la elaboración de planes y el desarrollo de capacidades a nivel nacional y local para la reducción del riesgo de desastres, incluidas las amenazas biológicas, e introducir enfoques multisectoriales en la gestión del riesgo de emergencias sanitarias y de desastres, así como la implementación del Reglamento Sanitario Internacional </a:t>
            </a:r>
            <a:r>
              <a:rPr lang="es-CR" sz="1400" kern="1200" noProof="0" dirty="0">
                <a:solidFill>
                  <a:schemeClr val="tx1"/>
                </a:solidFill>
                <a:effectLst/>
                <a:latin typeface="+mn-lt"/>
                <a:ea typeface="ＭＳ Ｐゴシック" charset="0"/>
                <a:cs typeface="Arial" charset="0"/>
              </a:rPr>
              <a:t>(2005).</a:t>
            </a:r>
          </a:p>
          <a:p>
            <a:pPr marL="285750" lvl="0" indent="-285750">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285750" lvl="0" indent="-285750">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rPr>
              <a:t>Velar por la inclusión de las amenazas biológicas en las evaluaciones y los registros de los riesgos (en aquellos casos en los que se mantienen) y fortalecer las labores de preparación, incluidas las respuestas de emergencia y los planes de recuperación, los procedimientos operativos estándar relevantes y los ejercicios de simulación para las intervenciones tanto multisectoriales como intersectoriales</a:t>
            </a:r>
            <a:r>
              <a:rPr lang="es-CR" sz="1400" kern="1200" noProof="0" dirty="0">
                <a:solidFill>
                  <a:schemeClr val="tx1"/>
                </a:solidFill>
                <a:effectLst/>
                <a:latin typeface="+mn-lt"/>
                <a:ea typeface="ＭＳ Ｐゴシック" charset="0"/>
                <a:cs typeface="Arial" charset="0"/>
              </a:rPr>
              <a:t>. </a:t>
            </a:r>
          </a:p>
          <a:p>
            <a:pPr marL="285750" lvl="0" indent="-285750">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285750" lvl="0" indent="-285750">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rPr>
              <a:t>Respaldar las inversiones en alertas y acciones tempranas para múltiples amenazas con vínculos con factores relacionados con la cohesión social, el seguimiento de cerca de los desastres y las amenazas naturales, biológicas y tecnológicas para ayudar a que los gobiernos y las personas comprendan y se preparen mejor ante cualquier amenaza inminente. Se incluyen los efectos en cascada de las amenazas biológicas y de otros tipos</a:t>
            </a:r>
            <a:r>
              <a:rPr lang="es-CR" sz="1400" kern="1200" noProof="0" dirty="0">
                <a:solidFill>
                  <a:schemeClr val="tx1"/>
                </a:solidFill>
                <a:effectLst/>
                <a:latin typeface="+mn-lt"/>
                <a:ea typeface="ＭＳ Ｐゴシック" charset="0"/>
                <a:cs typeface="Arial" charset="0"/>
              </a:rPr>
              <a:t>. </a:t>
            </a:r>
          </a:p>
          <a:p>
            <a:pPr marL="285750" lvl="0" indent="-285750">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285750" lvl="0" indent="-285750">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rPr>
              <a:t>Debido al riesgo sistémico generalizado de las epidemias en el ámbito de un país y a nivel local y en el caso de las pandemias, en el plano mundial, el UNCT debe planificar su función en las actividades de planificación, preparación, respuesta y recuperación como apoyo a los países. Cuando surjan riesgos, el UNCT debe acelerar y adaptar su planificación y presteza con base en las evaluaciones del riesgo y los supuestos propios de la planificación para propósitos operacionales. También debe revisarse la teoría del cambio que subyace en el Marco de Cooperación. Se pueden utilizar las </a:t>
            </a:r>
            <a:r>
              <a:rPr lang="es-419"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evaluaciones de la criticidad de los programas</a:t>
            </a:r>
            <a:r>
              <a:rPr lang="es-419" sz="1800" dirty="0">
                <a:solidFill>
                  <a:srgbClr val="000000"/>
                </a:solidFill>
                <a:effectLst/>
                <a:latin typeface="Calibri" panose="020F0502020204030204" pitchFamily="34" charset="0"/>
                <a:ea typeface="Calibri" panose="020F0502020204030204" pitchFamily="34" charset="0"/>
              </a:rPr>
              <a:t> para determinar los umbrales (o límites) de las intervenciones del Marco de Cooperación</a:t>
            </a:r>
            <a:r>
              <a:rPr lang="es-CR" sz="1400" kern="1200" noProof="0" dirty="0">
                <a:solidFill>
                  <a:schemeClr val="tx1"/>
                </a:solidFill>
                <a:effectLst/>
                <a:latin typeface="+mn-lt"/>
                <a:ea typeface="ＭＳ Ｐゴシック" charset="0"/>
                <a:cs typeface="Arial" charset="0"/>
              </a:rPr>
              <a:t>.</a:t>
            </a:r>
          </a:p>
          <a:p>
            <a:pPr marL="285750" lvl="0" indent="-285750">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285750" lvl="0" indent="-285750">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endParaRPr lang="en-GB" sz="1800" b="0" i="0" u="none" strike="noStrike" kern="1200" baseline="0" dirty="0">
              <a:solidFill>
                <a:schemeClr val="tx1"/>
              </a:solidFill>
              <a:latin typeface="+mn-lt"/>
              <a:ea typeface="ＭＳ Ｐゴシック" charset="0"/>
              <a:cs typeface="Arial" charset="0"/>
            </a:endParaRP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10</a:t>
            </a:fld>
            <a:endParaRPr lang="fr-FR" dirty="0"/>
          </a:p>
        </p:txBody>
      </p:sp>
    </p:spTree>
    <p:extLst>
      <p:ext uri="{BB962C8B-B14F-4D97-AF65-F5344CB8AC3E}">
        <p14:creationId xmlns:p14="http://schemas.microsoft.com/office/powerpoint/2010/main" val="386752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400" b="1" kern="1200" noProof="0" dirty="0">
                <a:solidFill>
                  <a:schemeClr val="tx1"/>
                </a:solidFill>
                <a:effectLst/>
                <a:latin typeface="+mn-lt"/>
                <a:ea typeface="ＭＳ Ｐゴシック" charset="0"/>
                <a:cs typeface="Arial" charset="0"/>
              </a:rPr>
              <a:t>Fuentes de las ilustraciones: </a:t>
            </a:r>
          </a:p>
          <a:p>
            <a:pPr fontAlgn="base"/>
            <a:endParaRPr lang="es-CR" sz="1400" b="1" kern="1200" noProof="0" dirty="0">
              <a:solidFill>
                <a:schemeClr val="tx1"/>
              </a:solidFill>
              <a:effectLst/>
              <a:latin typeface="+mn-lt"/>
              <a:ea typeface="ＭＳ Ｐゴシック" charset="0"/>
              <a:cs typeface="Arial" charset="0"/>
            </a:endParaRPr>
          </a:p>
          <a:p>
            <a:pPr fontAlgn="base"/>
            <a:r>
              <a:rPr lang="es-CR" sz="1400" b="0" kern="1200" noProof="0" dirty="0">
                <a:solidFill>
                  <a:schemeClr val="tx1"/>
                </a:solidFill>
                <a:effectLst/>
                <a:latin typeface="+mn-lt"/>
                <a:ea typeface="ＭＳ Ｐゴシック" charset="0"/>
                <a:cs typeface="Arial" charset="0"/>
              </a:rPr>
              <a:t>Ilustración de la izquierda: </a:t>
            </a:r>
            <a:r>
              <a:rPr lang="en-US" sz="1400" b="0" i="1" kern="1200" noProof="0" dirty="0">
                <a:solidFill>
                  <a:schemeClr val="tx1"/>
                </a:solidFill>
                <a:effectLst/>
                <a:latin typeface="+mn-lt"/>
                <a:ea typeface="ＭＳ Ｐゴシック" charset="0"/>
                <a:cs typeface="Arial" charset="0"/>
              </a:rPr>
              <a:t>Words into Action guidelines: Implementation guide for land use and urban planning</a:t>
            </a:r>
            <a:r>
              <a:rPr lang="en-US" sz="1400" b="0" i="0" kern="1200" noProof="0" dirty="0">
                <a:solidFill>
                  <a:schemeClr val="tx1"/>
                </a:solidFill>
                <a:effectLst/>
                <a:latin typeface="+mn-lt"/>
                <a:ea typeface="ＭＳ Ｐゴシック" charset="0"/>
                <a:cs typeface="Arial" charset="0"/>
              </a:rPr>
              <a:t>. UNDRR 2020. https://www.preventionweb.net/files/67430_landuseandurbanplanningforpublicrev.pdf </a:t>
            </a:r>
          </a:p>
          <a:p>
            <a:pPr fontAlgn="base"/>
            <a:endParaRPr lang="en-US" sz="1400" b="0" i="0" kern="1200" noProof="0" dirty="0">
              <a:solidFill>
                <a:schemeClr val="tx1"/>
              </a:solidFill>
              <a:effectLst/>
              <a:latin typeface="+mn-lt"/>
              <a:ea typeface="ＭＳ Ｐゴシック" charset="0"/>
              <a:cs typeface="Arial" charset="0"/>
            </a:endParaRPr>
          </a:p>
          <a:p>
            <a:pPr fontAlgn="base"/>
            <a:r>
              <a:rPr lang="es-CR" sz="1400" b="0" i="0" kern="1200" noProof="0" dirty="0">
                <a:solidFill>
                  <a:schemeClr val="tx1"/>
                </a:solidFill>
                <a:effectLst/>
                <a:latin typeface="+mn-lt"/>
                <a:ea typeface="ＭＳ Ｐゴシック" charset="0"/>
                <a:cs typeface="Arial" charset="0"/>
              </a:rPr>
              <a:t>Ilustración de la derecha: </a:t>
            </a:r>
            <a:r>
              <a:rPr lang="en-US" sz="1400" b="0" i="1" kern="1200" noProof="0" dirty="0">
                <a:solidFill>
                  <a:schemeClr val="tx1"/>
                </a:solidFill>
                <a:effectLst/>
                <a:latin typeface="+mn-lt"/>
                <a:ea typeface="ＭＳ Ｐゴシック" charset="0"/>
                <a:cs typeface="Arial" charset="0"/>
              </a:rPr>
              <a:t>Leaving No One Behind: A UNSDG Operational Guide for UN Country Teams – Interim Draft.</a:t>
            </a:r>
            <a:r>
              <a:rPr lang="en-US" sz="1400" b="0" i="0" kern="1200" noProof="0" dirty="0">
                <a:solidFill>
                  <a:schemeClr val="tx1"/>
                </a:solidFill>
                <a:effectLst/>
                <a:latin typeface="+mn-lt"/>
                <a:ea typeface="ＭＳ Ｐゴシック" charset="0"/>
                <a:cs typeface="Arial" charset="0"/>
              </a:rPr>
              <a:t> UNSDG 2019. https://unsdg.un.org/sites/default/files/Interim-Draft-Operational-Guide-on-LNOB-for-UNCTs.pdf </a:t>
            </a:r>
          </a:p>
          <a:p>
            <a:pPr fontAlgn="base"/>
            <a:endParaRPr lang="es-CR" sz="1400" b="0" i="0" kern="1200" noProof="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a:t>
            </a:r>
            <a:r>
              <a:rPr lang="es-CR" sz="1400" b="1" i="0" kern="1200" noProof="0" dirty="0">
                <a:solidFill>
                  <a:schemeClr val="tx1"/>
                </a:solidFill>
                <a:effectLst/>
                <a:latin typeface="+mn-lt"/>
                <a:ea typeface="ＭＳ Ｐゴシック" charset="0"/>
                <a:cs typeface="Arial" charset="0"/>
              </a:rPr>
              <a:t>:</a:t>
            </a:r>
            <a:endParaRPr lang="es-CR" sz="1400" b="0" i="0" kern="1200" noProof="0" dirty="0">
              <a:solidFill>
                <a:schemeClr val="tx1"/>
              </a:solidFill>
              <a:effectLst/>
              <a:latin typeface="+mn-lt"/>
              <a:ea typeface="ＭＳ Ｐゴシック" charset="0"/>
              <a:cs typeface="Arial" charset="0"/>
            </a:endParaRPr>
          </a:p>
          <a:p>
            <a:pPr marL="285750" indent="-285750" fontAlgn="base">
              <a:buFont typeface="Arial" panose="020B0604020202020204" pitchFamily="34" charset="0"/>
              <a:buChar char="•"/>
            </a:pPr>
            <a:r>
              <a:rPr lang="es-CR" sz="1400" b="0" i="0" kern="1200" noProof="0" dirty="0">
                <a:solidFill>
                  <a:schemeClr val="tx1"/>
                </a:solidFill>
                <a:effectLst/>
                <a:latin typeface="+mn-lt"/>
                <a:ea typeface="ＭＳ Ｐゴシック" charset="0"/>
                <a:cs typeface="Arial" charset="0"/>
              </a:rPr>
              <a:t>Para aquellos grupos que participen en labores relacionadas con el enfoque de “No dejar a nadie atrás” (LNOB, por sus siglas en inglés) o el análisis de exclusión social:</a:t>
            </a:r>
          </a:p>
          <a:p>
            <a:pPr marL="806450" lvl="1" indent="-285750" fontAlgn="base">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kern="1200" noProof="0" dirty="0">
                <a:solidFill>
                  <a:schemeClr val="tx1"/>
                </a:solidFill>
                <a:effectLst/>
                <a:latin typeface="+mn-lt"/>
                <a:ea typeface="ＭＳ Ｐゴシック" charset="0"/>
                <a:cs typeface="Arial" charset="0"/>
              </a:rPr>
              <a:t>¿Hay áreas caracterizadas por la exclusión, los conflictos sociales o un menor grado de cohesión social que coincidan con áreas expuestas a riesgos climáticos y de desastres? </a:t>
            </a:r>
          </a:p>
          <a:p>
            <a:pPr marL="806450" lvl="1" indent="-285750" fontAlgn="base">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kern="1200" noProof="0" dirty="0">
                <a:solidFill>
                  <a:schemeClr val="tx1"/>
                </a:solidFill>
                <a:effectLst/>
                <a:latin typeface="+mn-lt"/>
                <a:ea typeface="ＭＳ Ｐゴシック" charset="0"/>
                <a:cs typeface="Arial" charset="0"/>
              </a:rPr>
              <a:t>¿Obstaculiza la situación jurídica de la estigmatización el acceso de grupos específicos a infraestructura para la mitigación del riesgo? </a:t>
            </a:r>
          </a:p>
          <a:p>
            <a:pPr marL="806450" lvl="1" indent="-285750" fontAlgn="base">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kern="1200" noProof="0" dirty="0">
                <a:solidFill>
                  <a:schemeClr val="tx1"/>
                </a:solidFill>
                <a:effectLst/>
                <a:latin typeface="+mn-lt"/>
                <a:ea typeface="ＭＳ Ｐゴシック" charset="0"/>
                <a:cs typeface="Arial" charset="0"/>
              </a:rPr>
              <a:t>¿Hay algún grupo que enfrenta barreras de índole legal, especial, social, tecnológica, lingüística o de alfabetización para tener acceso a información, alertas tempranas, medidas de protección social, servicios de salud de emergencia e infraestructura vital de agua y saneamiento? </a:t>
            </a:r>
          </a:p>
          <a:p>
            <a:pPr marL="806450" lvl="1" indent="-285750" fontAlgn="base">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kern="1200" noProof="0" dirty="0">
                <a:solidFill>
                  <a:schemeClr val="tx1"/>
                </a:solidFill>
                <a:effectLst/>
                <a:latin typeface="+mn-lt"/>
                <a:ea typeface="ＭＳ Ｐゴシック" charset="0"/>
                <a:cs typeface="Arial" charset="0"/>
              </a:rPr>
              <a:t>¿Hay personas que están emigrando de aquellas áreas afectadas por los desastres y el cambio climático? ¿Hacia dónde emigran? </a:t>
            </a:r>
          </a:p>
          <a:p>
            <a:pPr marL="806450" lvl="1" indent="-285750" fontAlgn="base">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kern="1200" noProof="0" dirty="0">
                <a:solidFill>
                  <a:schemeClr val="tx1"/>
                </a:solidFill>
                <a:effectLst/>
                <a:latin typeface="+mn-lt"/>
                <a:ea typeface="ＭＳ Ｐゴシック" charset="0"/>
                <a:cs typeface="Arial" charset="0"/>
              </a:rPr>
              <a:t>¿Señalan las cifras sobre morbilidad, mortalidad, pérdidas y daños impactos desproporcionados de los desastres en algún grupo específico? </a:t>
            </a:r>
          </a:p>
          <a:p>
            <a:pPr marL="806450" lvl="1" indent="-285750" fontAlgn="base">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kern="1200" noProof="0" dirty="0">
                <a:solidFill>
                  <a:schemeClr val="tx1"/>
                </a:solidFill>
                <a:effectLst/>
                <a:latin typeface="+mn-lt"/>
                <a:ea typeface="ＭＳ Ｐゴシック" charset="0"/>
                <a:cs typeface="Arial" charset="0"/>
              </a:rPr>
              <a:t>¿Son más altos los niveles de pobreza multidimensional en las áreas que resultan afectadas por el clima y los desastres? </a:t>
            </a:r>
          </a:p>
          <a:p>
            <a:pPr marL="806450" lvl="1" indent="-285750" fontAlgn="base">
              <a:buFont typeface="Arial" panose="020B0604020202020204" pitchFamily="34" charset="0"/>
              <a:buChar char="•"/>
            </a:pPr>
            <a:endParaRPr lang="es-CR" sz="140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kern="1200" noProof="0" dirty="0">
                <a:solidFill>
                  <a:schemeClr val="tx1"/>
                </a:solidFill>
                <a:effectLst/>
                <a:latin typeface="+mn-lt"/>
                <a:ea typeface="ＭＳ Ｐゴシック" charset="0"/>
                <a:cs typeface="Arial" charset="0"/>
              </a:rPr>
              <a:t>¿Qué tipos de intervenciones pueden ayudar a fortalecer las capacidades de resiliencia y gestión de riesgos climáticos y de desastres entre los grupos más vulnerables del país? </a:t>
            </a:r>
          </a:p>
          <a:p>
            <a:pPr fontAlgn="base"/>
            <a:endParaRPr lang="en-US" sz="1400" b="1" i="1" kern="120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p>
          <a:p>
            <a:pPr fontAlgn="base"/>
            <a:r>
              <a:rPr lang="es-CR" sz="1400" kern="1200" noProof="0" dirty="0">
                <a:solidFill>
                  <a:schemeClr val="tx1"/>
                </a:solidFill>
                <a:effectLst/>
                <a:latin typeface="+mn-lt"/>
                <a:ea typeface="ＭＳ Ｐゴシック" charset="0"/>
                <a:cs typeface="Arial" charset="0"/>
              </a:rPr>
              <a:t>Los riesgos climáticos y de desastres no solo están determinados por las amenazas, sino que están en función de estas, quiénes y qué están expuestos, las vulnerabilidades de las personas, los bienes y los sistemas que están expuestos, y las capacidades de resiliencia de las comunidades, las sociedades y los sistemas expuestos.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Esto significa que los riesgos climáticos y de desastres no existen de forma aislada: ​</a:t>
            </a:r>
          </a:p>
          <a:p>
            <a:pPr marL="285750" lvl="0" indent="-285750" fontAlgn="base">
              <a:buFont typeface="Arial" panose="020B0604020202020204" pitchFamily="34" charset="0"/>
              <a:buChar char="•"/>
            </a:pPr>
            <a:r>
              <a:rPr lang="es-CR" sz="1800" noProof="0" dirty="0">
                <a:solidFill>
                  <a:srgbClr val="000000"/>
                </a:solidFill>
                <a:effectLst/>
                <a:latin typeface="Roboto"/>
                <a:ea typeface="Calibri" panose="020F0502020204030204" pitchFamily="34" charset="0"/>
                <a:cs typeface="Calibri" panose="020F0502020204030204" pitchFamily="34" charset="0"/>
              </a:rPr>
              <a:t>Los efectos del cambio climático y de los desastres pueden exacerbar las vulnerabilidades existentes; por ejemplo, se puede observar la forma en que la pandemia del COVID-19 ha aumentado la pobreza y diezmado los medios de vida, a medida que se han venido cerrando empresas y negocios para evitar la propagación del virus.</a:t>
            </a:r>
            <a:r>
              <a:rPr lang="es-CR" sz="1400" kern="1200" noProof="0" dirty="0">
                <a:solidFill>
                  <a:schemeClr val="tx1"/>
                </a:solidFill>
                <a:effectLst/>
                <a:latin typeface="+mn-lt"/>
                <a:ea typeface="ＭＳ Ｐゴシック" charset="0"/>
                <a:cs typeface="Arial" charset="0"/>
              </a:rPr>
              <a:t>​</a:t>
            </a:r>
          </a:p>
          <a:p>
            <a:pPr marL="285750" lvl="0" indent="-285750" fontAlgn="base">
              <a:buFont typeface="Arial" panose="020B0604020202020204" pitchFamily="34" charset="0"/>
              <a:buChar char="•"/>
            </a:pPr>
            <a:r>
              <a:rPr lang="es-CR" sz="1800" noProof="0" dirty="0">
                <a:solidFill>
                  <a:srgbClr val="000000"/>
                </a:solidFill>
                <a:effectLst/>
                <a:latin typeface="Roboto"/>
                <a:ea typeface="Calibri" panose="020F0502020204030204" pitchFamily="34" charset="0"/>
                <a:cs typeface="Calibri" panose="020F0502020204030204" pitchFamily="34" charset="0"/>
              </a:rPr>
              <a:t>Los efectos del cambio climático y de los desastres pueden exacerbar otros riesgos; por ejemplo, una sequía puede aumentar un conflicto social existente.</a:t>
            </a:r>
            <a:r>
              <a:rPr lang="es-CR" sz="1400" kern="1200" noProof="0" dirty="0">
                <a:solidFill>
                  <a:schemeClr val="tx1"/>
                </a:solidFill>
                <a:effectLst/>
                <a:latin typeface="+mn-lt"/>
                <a:ea typeface="ＭＳ Ｐゴシック" charset="0"/>
                <a:cs typeface="Arial" charset="0"/>
              </a:rPr>
              <a:t>​</a:t>
            </a:r>
          </a:p>
          <a:p>
            <a:pPr marL="285750" lvl="0" indent="-285750" fontAlgn="base">
              <a:buFont typeface="Arial" panose="020B0604020202020204" pitchFamily="34" charset="0"/>
              <a:buChar char="•"/>
            </a:pPr>
            <a:r>
              <a:rPr lang="es-CR" sz="1800" noProof="0" dirty="0">
                <a:solidFill>
                  <a:srgbClr val="000000"/>
                </a:solidFill>
                <a:effectLst/>
                <a:latin typeface="Roboto"/>
                <a:ea typeface="Calibri" panose="020F0502020204030204" pitchFamily="34" charset="0"/>
                <a:cs typeface="Calibri" panose="020F0502020204030204" pitchFamily="34" charset="0"/>
              </a:rPr>
              <a:t>Los riesgos climáticos y de desastres pueden agravarse si el contexto nacional se caracteriza por la inestabilidad política o por la existencia de diversos choques o embates, tal como un conflicto actual que evite el mantenimiento adecuado de infraestructura de protección, como represas</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a:t>
            </a:r>
          </a:p>
          <a:p>
            <a:pPr fontAlgn="base"/>
            <a:r>
              <a:rPr lang="es-CR" sz="1800" noProof="0" dirty="0">
                <a:solidFill>
                  <a:srgbClr val="000000"/>
                </a:solidFill>
                <a:effectLst/>
                <a:latin typeface="Roboto"/>
                <a:ea typeface="Calibri" panose="020F0502020204030204" pitchFamily="34" charset="0"/>
                <a:cs typeface="Calibri" panose="020F0502020204030204" pitchFamily="34" charset="0"/>
              </a:rPr>
              <a:t>Las decisiones que se tomen sobre el desarrollo y que no tengan en cuenta el riesgo también pueden exacerbar esto; por ejemplo, cuando se establecen zonas industriales en áreas propensas a inundaciones, aumenta el riesgo de que tanto las empresas como el bienestar de los trabajadores, así como los ingresos, experimenten efectos negativos</a:t>
            </a:r>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a:t>
            </a:r>
            <a:endParaRPr lang="es-CR" sz="1400" b="0" kern="1200" noProof="0" dirty="0">
              <a:solidFill>
                <a:schemeClr val="tx1"/>
              </a:solidFill>
              <a:effectLst/>
              <a:latin typeface="+mn-lt"/>
              <a:ea typeface="ＭＳ Ｐゴシック" charset="0"/>
              <a:cs typeface="Arial" charset="0"/>
            </a:endParaRPr>
          </a:p>
          <a:p>
            <a:pPr fontAlgn="base"/>
            <a:r>
              <a:rPr lang="es-CR" sz="1400" b="0" kern="1200" noProof="0" dirty="0">
                <a:solidFill>
                  <a:schemeClr val="tx1"/>
                </a:solidFill>
                <a:effectLst/>
                <a:latin typeface="+mn-lt"/>
                <a:ea typeface="ＭＳ Ｐゴシック" charset="0"/>
                <a:cs typeface="Arial" charset="0"/>
              </a:rPr>
              <a:t>Debido a que la vulnerabilidad individual, comunitaria y sistémica desempeñan una función esencial en la determinación del riesgo, los desastres y el cambio climático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no repercuten en todas las personas por igual y nunca ha sido así</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​La interacción entre los desastres y el cambio climático (por una parte) y la marginación (por la otra) son de doble vía. Los factores que contribuyen a que las personas se queden atrás y sean vulnerables a los desastres y al cambio climático generan efectos mutuos.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1: La </a:t>
            </a:r>
            <a:r>
              <a:rPr lang="es-CR" sz="1400" b="1" kern="1200" noProof="0" dirty="0">
                <a:solidFill>
                  <a:schemeClr val="tx1"/>
                </a:solidFill>
                <a:effectLst/>
                <a:latin typeface="+mn-lt"/>
                <a:ea typeface="ＭＳ Ｐゴシック" charset="0"/>
                <a:cs typeface="Arial" charset="0"/>
              </a:rPr>
              <a:t>discriminación </a:t>
            </a:r>
            <a:r>
              <a:rPr lang="es-CR" sz="1400" kern="1200" noProof="0" dirty="0">
                <a:solidFill>
                  <a:schemeClr val="tx1"/>
                </a:solidFill>
                <a:effectLst/>
                <a:latin typeface="+mn-lt"/>
                <a:ea typeface="ＭＳ Ｐゴシック" charset="0"/>
                <a:cs typeface="Arial" charset="0"/>
              </a:rPr>
              <a:t>puede exacerbar la vulnerabilidad frente a los desastres y el clima, especialmente si la discriminación de índole jurídica o social representa barreras  para tener acceso a infraestructura para la mitigación del riesgo o servicios básicos que fortalecen la resiliencia de los hogares. Un ejemplo de esto serían las minorías, personas que no pertenecen a ninguna casta, o personas con afecciones médicas como el SIDA o albinismo, a las que se les impide tener acceso a albergues en caso de tormentas o a clínicas locales.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2: Una tierra segura, fértil y con la que se han establecido nexos siempre ha sido muy valiosa dentro de cualquier sociedad. Esto da origen a que los grupos pobres y marginados deban vivir y trabajar en tierras menos deseables (por ejemplo, zonas expuestas a </a:t>
            </a:r>
            <a:r>
              <a:rPr lang="es-CR" sz="1400" b="1" kern="1200" noProof="0" dirty="0">
                <a:solidFill>
                  <a:schemeClr val="tx1"/>
                </a:solidFill>
                <a:effectLst/>
                <a:latin typeface="+mn-lt"/>
                <a:ea typeface="ＭＳ Ｐゴシック" charset="0"/>
                <a:cs typeface="Arial" charset="0"/>
              </a:rPr>
              <a:t>choques o embates</a:t>
            </a:r>
            <a:r>
              <a:rPr lang="es-CR" sz="1400" kern="1200" noProof="0" dirty="0">
                <a:solidFill>
                  <a:schemeClr val="tx1"/>
                </a:solidFill>
                <a:effectLst/>
                <a:latin typeface="+mn-lt"/>
                <a:ea typeface="ＭＳ Ｐゴシック" charset="0"/>
                <a:cs typeface="Arial" charset="0"/>
              </a:rPr>
              <a:t> naturales u ocasionados por el ser humano). El hecho de vivir o trabajar en áreas propensas a desastres o afectadas por el cambio climático, con ecosistemas degradados, aumenta el grado de exposición y el riesgo de desastres para las vidas humanas, los bienes, el bienestar y los medios de vida de las personas.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3: La </a:t>
            </a:r>
            <a:r>
              <a:rPr lang="es-CR" sz="1400" b="1" kern="1200" noProof="0" dirty="0">
                <a:solidFill>
                  <a:schemeClr val="tx1"/>
                </a:solidFill>
                <a:effectLst/>
                <a:latin typeface="+mn-lt"/>
                <a:ea typeface="ＭＳ Ｐゴシック" charset="0"/>
                <a:cs typeface="Arial" charset="0"/>
              </a:rPr>
              <a:t>gobernanza</a:t>
            </a:r>
            <a:r>
              <a:rPr lang="es-CR" sz="1400" kern="1200" noProof="0" dirty="0">
                <a:solidFill>
                  <a:schemeClr val="tx1"/>
                </a:solidFill>
                <a:effectLst/>
                <a:latin typeface="+mn-lt"/>
                <a:ea typeface="ＭＳ Ｐゴシック" charset="0"/>
                <a:cs typeface="Arial" charset="0"/>
              </a:rPr>
              <a:t> de los riesgos climáticos y de desastres, lo que incluye códigos de zonificación y de construcción, la aplicación de regulaciones de salud y de seguridad, el mantenimiento de infraestructura y el análisis de riesgos de las inversiones públicas, es esencial para evitar la creación de nuevos riesgos y para aplicar medidas de reducción. Cuando la gobernanza de los riesgos climáticos y de desastres es incongruente o débil, las medidas para la reducción del riesgo y la adaptación se vuelven un lujo y solo son para aquellos que pueden costearlas, mientras que quienes que no pueden se quedan en asentamientos, infraestructuras y lugares de trabajo que son menos seguros y resilientes, y deben enfrentar los impactos.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4: En ese sentido, la </a:t>
            </a:r>
            <a:r>
              <a:rPr lang="es-CR" sz="1400" b="1" kern="1200" noProof="0" dirty="0">
                <a:solidFill>
                  <a:schemeClr val="tx1"/>
                </a:solidFill>
                <a:effectLst/>
                <a:latin typeface="+mn-lt"/>
                <a:ea typeface="ＭＳ Ｐゴシック" charset="0"/>
                <a:cs typeface="Arial" charset="0"/>
              </a:rPr>
              <a:t>pobreza </a:t>
            </a:r>
            <a:r>
              <a:rPr lang="es-CR" sz="1400" kern="1200" noProof="0" dirty="0">
                <a:solidFill>
                  <a:schemeClr val="tx1"/>
                </a:solidFill>
                <a:effectLst/>
                <a:latin typeface="+mn-lt"/>
                <a:ea typeface="ＭＳ Ｐゴシック" charset="0"/>
                <a:cs typeface="Arial" charset="0"/>
              </a:rPr>
              <a:t>multidimensional limita las opciones de las personas para gestionar el riesgo a nivel comunitario y de los hogares. Esto incluye, por ejemplo, ​la habilidad de modernizar una vivienda marginal a una que sea resiliente (por ejemplo, a prueba de tormentas, elevadas con pilotes, con buena ventilación y aislantes adecuados, etc.)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5: Finalmente, a menudo, el hecho de vivir en </a:t>
            </a:r>
            <a:r>
              <a:rPr lang="es-CR" sz="1400" b="1" kern="1200" noProof="0" dirty="0">
                <a:solidFill>
                  <a:schemeClr val="tx1"/>
                </a:solidFill>
                <a:effectLst/>
                <a:latin typeface="+mn-lt"/>
                <a:ea typeface="ＭＳ Ｐゴシック" charset="0"/>
                <a:cs typeface="Arial" charset="0"/>
              </a:rPr>
              <a:t>áreas</a:t>
            </a:r>
            <a:r>
              <a:rPr lang="es-CR" sz="1400" kern="1200" noProof="0" dirty="0">
                <a:solidFill>
                  <a:schemeClr val="tx1"/>
                </a:solidFill>
                <a:effectLst/>
                <a:latin typeface="+mn-lt"/>
                <a:ea typeface="ＭＳ Ｐゴシック" charset="0"/>
                <a:cs typeface="Arial" charset="0"/>
              </a:rPr>
              <a:t> geográficas remotas o marginadas se asocia con una menor cobertura o calidad de los servicios básicos, infraestructura y mecanismos para la gestión de los riesgos climáticos y de desastres, lo que incluye la calidad de la atención médica. Esto no solo incluye zonas rurales remotas, sino también tugurios, comunidades minoritarias, campamentos de refugiados y asentamientos de pueblos indígenas. </a:t>
            </a:r>
          </a:p>
          <a:p>
            <a:pPr fontAlgn="base"/>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GB" sz="1400"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11</a:t>
            </a:fld>
            <a:endParaRPr lang="fr-FR" dirty="0"/>
          </a:p>
        </p:txBody>
      </p:sp>
    </p:spTree>
    <p:extLst>
      <p:ext uri="{BB962C8B-B14F-4D97-AF65-F5344CB8AC3E}">
        <p14:creationId xmlns:p14="http://schemas.microsoft.com/office/powerpoint/2010/main" val="289978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i="1" noProof="0" dirty="0">
                <a:effectLst/>
                <a:latin typeface="Calibri" panose="020F0502020204030204" pitchFamily="34" charset="0"/>
                <a:ea typeface="Calibri" panose="020F0502020204030204" pitchFamily="34" charset="0"/>
                <a:cs typeface="Arial" panose="020B0604020202020204" pitchFamily="34" charset="0"/>
              </a:rPr>
              <a:t>Informe de Evaluación Global sobre la Reducción del Riesgo de Desastres de 2019 </a:t>
            </a:r>
            <a:r>
              <a:rPr lang="es-CR" sz="1100" b="0" i="1" kern="1200" noProof="0" dirty="0">
                <a:solidFill>
                  <a:schemeClr val="tx1"/>
                </a:solidFill>
                <a:effectLst/>
                <a:latin typeface="+mn-lt"/>
                <a:ea typeface="ＭＳ Ｐゴシック" charset="0"/>
                <a:cs typeface="Arial" charset="0"/>
              </a:rPr>
              <a:t>(GAR) 2019</a:t>
            </a:r>
            <a:r>
              <a:rPr lang="es-CR" sz="1400" b="0" kern="1200" noProof="0" dirty="0">
                <a:solidFill>
                  <a:schemeClr val="tx1"/>
                </a:solidFill>
                <a:effectLst/>
                <a:latin typeface="+mn-lt"/>
                <a:ea typeface="ＭＳ Ｐゴシック" charset="0"/>
                <a:cs typeface="Arial" charset="0"/>
              </a:rPr>
              <a:t>. UNDRR 2019. https://gar.undrr.org/ and https://gar.undrr.org/sites/default/files/gar19distilled.pdf  </a:t>
            </a:r>
          </a:p>
          <a:p>
            <a:pPr fontAlgn="base"/>
            <a:endParaRPr lang="es-CR" sz="1400" b="1" kern="1200" noProof="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a:t>
            </a:r>
          </a:p>
          <a:p>
            <a:pPr fontAlgn="base"/>
            <a:endParaRPr lang="es-CR" sz="1400" b="1" kern="1200" noProof="0" dirty="0">
              <a:solidFill>
                <a:schemeClr val="tx1"/>
              </a:solidFill>
              <a:effectLst/>
              <a:latin typeface="+mn-lt"/>
              <a:ea typeface="ＭＳ Ｐゴシック" charset="0"/>
              <a:cs typeface="Arial" charset="0"/>
            </a:endParaRPr>
          </a:p>
          <a:p>
            <a:pPr marL="285750" indent="-285750" fontAlgn="base">
              <a:buFont typeface="Arial" panose="020B0604020202020204" pitchFamily="34" charset="0"/>
              <a:buChar char="•"/>
            </a:pPr>
            <a:r>
              <a:rPr lang="es-CR" sz="1400" b="0" i="0" kern="1200" noProof="0" dirty="0">
                <a:solidFill>
                  <a:schemeClr val="tx1"/>
                </a:solidFill>
                <a:effectLst/>
                <a:latin typeface="+mn-lt"/>
                <a:ea typeface="ＭＳ Ｐゴシック" charset="0"/>
                <a:cs typeface="Arial" charset="0"/>
              </a:rPr>
              <a:t>Para aquellos grupos que estén trabajando en la priorización de soluciones estratégicas de desarrollo:</a:t>
            </a:r>
          </a:p>
          <a:p>
            <a:pPr marL="806450" lvl="1" indent="-285750" fontAlgn="base">
              <a:buFont typeface="Arial" panose="020B0604020202020204" pitchFamily="34" charset="0"/>
              <a:buChar char="•"/>
            </a:pPr>
            <a:r>
              <a:rPr lang="es-CR" sz="1400" b="0" i="0" kern="1200" noProof="0" dirty="0">
                <a:solidFill>
                  <a:schemeClr val="tx1"/>
                </a:solidFill>
                <a:effectLst/>
                <a:latin typeface="+mn-lt"/>
                <a:ea typeface="ＭＳ Ｐゴシック" charset="0"/>
                <a:cs typeface="Arial" charset="0"/>
              </a:rPr>
              <a:t>¿Cuáles son las soluciones estratégicas de desarrollo que serán las más eficaces para aumentar la resiliencia de las personas más vulnerables frente a los efectos de los desastres y del cambio climático? </a:t>
            </a:r>
          </a:p>
          <a:p>
            <a:pPr marL="806450" lvl="1" indent="-285750" fontAlgn="base">
              <a:buFont typeface="Arial" panose="020B0604020202020204" pitchFamily="34" charset="0"/>
              <a:buChar char="•"/>
            </a:pPr>
            <a:r>
              <a:rPr lang="es-CR" sz="1400" b="0" i="0" kern="1200" noProof="0" dirty="0">
                <a:solidFill>
                  <a:schemeClr val="tx1"/>
                </a:solidFill>
                <a:effectLst/>
                <a:latin typeface="+mn-lt"/>
                <a:ea typeface="ＭＳ Ｐゴシック" charset="0"/>
                <a:cs typeface="Arial" charset="0"/>
              </a:rPr>
              <a:t>¿Cuáles son las soluciones estratégicas de desarrollo que ayudarán de forma más eficaz a fortalecer las capacidades para la gestión de los riesgos climáticos y de desastres (incluida la aplicación de regulaciones ambientales, urbanas y para el sector privado) en los sectores más importantes de la economía? </a:t>
            </a:r>
          </a:p>
          <a:p>
            <a:pPr marL="806450" lvl="1" indent="-285750" fontAlgn="base">
              <a:buFont typeface="Arial" panose="020B0604020202020204" pitchFamily="34" charset="0"/>
              <a:buChar char="•"/>
            </a:pPr>
            <a:r>
              <a:rPr lang="es-CR" sz="1400" b="0" i="0" kern="1200" noProof="0" dirty="0">
                <a:solidFill>
                  <a:schemeClr val="tx1"/>
                </a:solidFill>
                <a:effectLst/>
                <a:latin typeface="+mn-lt"/>
                <a:ea typeface="ＭＳ Ｐゴシック" charset="0"/>
                <a:cs typeface="Arial" charset="0"/>
              </a:rPr>
              <a:t>¿Cuáles son las soluciones estratégicas de desarrollo que pueden ayudar a potenciar las capacidades en toda la sociedad para adaptarse al cambio climático y gestionar el riesgo de desastres?</a:t>
            </a:r>
          </a:p>
          <a:p>
            <a:pPr marL="806450" lvl="1" indent="-285750" fontAlgn="base">
              <a:buFont typeface="Arial" panose="020B0604020202020204" pitchFamily="34" charset="0"/>
              <a:buChar char="•"/>
            </a:pPr>
            <a:r>
              <a:rPr lang="es-CR" sz="1400" b="0" i="0" kern="1200" noProof="0" dirty="0">
                <a:solidFill>
                  <a:schemeClr val="tx1"/>
                </a:solidFill>
                <a:effectLst/>
                <a:latin typeface="+mn-lt"/>
                <a:ea typeface="ＭＳ Ｐゴシック" charset="0"/>
                <a:cs typeface="Arial" charset="0"/>
              </a:rPr>
              <a:t>¿Cuáles son las soluciones estratégicas de desarrollo que pueden respaldar de forma más eficaz el establecimiento de sistemas de alerta temprana para amenazas múltiples relativas a desastres biológicos, tecnológicos y originados por amenazas naturales? </a:t>
            </a:r>
          </a:p>
          <a:p>
            <a:pPr marL="520700" lvl="1" indent="0" fontAlgn="base">
              <a:buFont typeface="Arial" panose="020B0604020202020204" pitchFamily="34" charset="0"/>
              <a:buNone/>
            </a:pPr>
            <a:endParaRPr lang="es-CR" sz="1400" b="1" kern="1200" noProof="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noProof="0" dirty="0">
                <a:solidFill>
                  <a:schemeClr val="tx1"/>
                </a:solidFill>
                <a:effectLst/>
                <a:latin typeface="+mn-lt"/>
                <a:ea typeface="ＭＳ Ｐゴシック" charset="0"/>
                <a:cs typeface="Arial" charset="0"/>
              </a:rPr>
              <a:t>:</a:t>
            </a:r>
          </a:p>
          <a:p>
            <a:pPr fontAlgn="base"/>
            <a:endParaRPr lang="es-CR" sz="1400" b="1" kern="1200" noProof="0" dirty="0">
              <a:solidFill>
                <a:schemeClr val="tx1"/>
              </a:solidFill>
              <a:effectLst/>
              <a:latin typeface="+mn-lt"/>
              <a:ea typeface="ＭＳ Ｐゴシック" charset="0"/>
              <a:cs typeface="Arial" charset="0"/>
            </a:endParaRP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Los riesgos de las amenazas naturales, biológicas y tecnológicas se intensifican debido a elementos impulsores del riesgo, tales como el cambio y la variabilidad del clima, la desigualdad, la pobreza, las presiones demográficas, una gobernanza débil y una urbanización no planificada</a:t>
            </a:r>
            <a:r>
              <a:rPr lang="es-CR" sz="1400" b="0" kern="1200" noProof="0" dirty="0">
                <a:solidFill>
                  <a:schemeClr val="tx1"/>
                </a:solidFill>
                <a:effectLst/>
                <a:latin typeface="+mn-lt"/>
                <a:ea typeface="ＭＳ Ｐゴシック" charset="0"/>
                <a:cs typeface="Arial" charset="0"/>
              </a:rPr>
              <a:t>.</a:t>
            </a:r>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Estos riesgos se acumulan con el tiempo y se materializan a través de efectos en cascada en diversos sectores. Algunas veces, estos efectos se materializan lentamente y de forma casi imperceptible y cuando son recurrentes, los impactos generados menoscaban la reducción de la pobreza en áreas propensas a desastres. Otras veces, los efectos en cascada pueden desencadenar crisis en regiones y países enteros, como el caso de la pandemia del COVID-19</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Para reducir los riesgos sistémicos, es necesario tomar medidas para gestionar los riesgos climáticos y de desastres a todo nivel y en todas las áreas, incluida la plena incorporación de consideraciones afines en todos los sectores. El desarrollo debe tomar en cuenta el riesgo y las vías de desarrollo se deben establecer a la luz del conocimiento existente sobre los riesgos climáticos y de desastres, y se deben integrar medidas eficaces para la reducción del riesgo y la adaptación al cambio climático en todos los sectores</a:t>
            </a:r>
            <a:r>
              <a:rPr lang="es-CR" sz="1400" kern="1200" noProof="0" dirty="0">
                <a:solidFill>
                  <a:schemeClr val="tx1"/>
                </a:solidFill>
                <a:effectLst/>
                <a:latin typeface="+mn-lt"/>
                <a:ea typeface="ＭＳ Ｐゴシック" charset="0"/>
                <a:cs typeface="Arial" charset="0"/>
              </a:rPr>
              <a:t>.​</a:t>
            </a:r>
          </a:p>
          <a:p>
            <a:endParaRPr lang="es-CR" b="1" noProof="0" dirty="0"/>
          </a:p>
          <a:p>
            <a:r>
              <a:rPr lang="es-419" sz="1800" dirty="0">
                <a:effectLst/>
                <a:latin typeface="Calibri" panose="020F0502020204030204" pitchFamily="34" charset="0"/>
                <a:ea typeface="Calibri" panose="020F0502020204030204" pitchFamily="34" charset="0"/>
                <a:cs typeface="Arial" panose="020B0604020202020204" pitchFamily="34" charset="0"/>
              </a:rPr>
              <a:t>Cuando </a:t>
            </a:r>
            <a:r>
              <a:rPr lang="es-419" sz="1800" b="1" dirty="0">
                <a:effectLst/>
                <a:latin typeface="Calibri" panose="020F0502020204030204" pitchFamily="34" charset="0"/>
                <a:ea typeface="Calibri" panose="020F0502020204030204" pitchFamily="34" charset="0"/>
                <a:cs typeface="Arial" panose="020B0604020202020204" pitchFamily="34" charset="0"/>
              </a:rPr>
              <a:t>delimite la selección de las soluciones de desarrollo a aquellas que pueden recibir un mayor respaldo de las Naciones Unidas</a:t>
            </a:r>
            <a:r>
              <a:rPr lang="es-419" sz="1800" dirty="0">
                <a:effectLst/>
                <a:latin typeface="Calibri" panose="020F0502020204030204" pitchFamily="34" charset="0"/>
                <a:ea typeface="Calibri" panose="020F0502020204030204" pitchFamily="34" charset="0"/>
                <a:cs typeface="Arial" panose="020B0604020202020204" pitchFamily="34" charset="0"/>
              </a:rPr>
              <a:t>, priorice las que</a:t>
            </a:r>
            <a:r>
              <a:rPr lang="en-US" sz="1400" kern="1200" dirty="0">
                <a:solidFill>
                  <a:schemeClr val="tx1"/>
                </a:solidFill>
                <a:effectLst/>
                <a:latin typeface="+mn-lt"/>
                <a:ea typeface="ＭＳ Ｐゴシック" charset="0"/>
                <a:cs typeface="Arial" charset="0"/>
              </a:rPr>
              <a:t>:</a:t>
            </a:r>
          </a:p>
          <a:p>
            <a:endParaRPr lang="nb-NO" sz="1400" kern="1200" dirty="0">
              <a:solidFill>
                <a:schemeClr val="tx1"/>
              </a:solidFill>
              <a:effectLst/>
              <a:latin typeface="+mn-lt"/>
              <a:ea typeface="ＭＳ Ｐゴシック" charset="0"/>
              <a:cs typeface="Arial" charset="0"/>
            </a:endParaRPr>
          </a:p>
          <a:p>
            <a:pPr marL="342900" marR="0" lvl="0" indent="-342900">
              <a:lnSpc>
                <a:spcPct val="107000"/>
              </a:lnSpc>
              <a:spcBef>
                <a:spcPts val="0"/>
              </a:spcBef>
              <a:spcAft>
                <a:spcPts val="800"/>
              </a:spcAft>
              <a:buFont typeface="Symbol" panose="05050102010706020507" pitchFamily="18" charset="2"/>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Desarrollen capacidades para gestionar los riesgos climáticos y de desastres: (a) para aumentar la resiliencia de las personas que se han quedado aún más atrás; (b) entre varios sectores al mismo tiempo; y (c) fortalezcan la gobernanza, las políticas, los planes y los mecanismos para la gestión integral de los riesgos climáticos, de desastres y para la salud.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Permitan un enfoque que abarque a toda la sociedad para gestionar los riesgos y financiar el aumento de la resiliencia a través de soluciones que aborden las necesidades y potencien las capacidades de diversos actores, tales como el gobierno, las comunidades, los círculos académicos, la sociedad civil y el sector privado.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Respalden el desarrollo de sistemas inclusivos e integrales de alerta temprana para múltiples amenazas, así como intervenciones que requieran la colaboración humanitaria y del desarrollo (y la paz, si corresponde) para gestionar los riesgos climáticos y de desastres. Entre los ejemplos de estas intervenciones se incluye la preparación holística para tomar medidas previsorias, responder y recuperarse después de inundaciones anuales, y la ampliación de los sistemas nacionales de alerta temprana para campamentos de refugiados y de desplazados internos. </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Si tiene alguna duda, efectúe una referencia cruzada con el </a:t>
            </a:r>
            <a:r>
              <a:rPr lang="es-419"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Enfoque estratégico de las Naciones Unidas sobre acciones para el cambio climático</a:t>
            </a:r>
            <a:r>
              <a:rPr lang="es-419" sz="1800" dirty="0">
                <a:effectLst/>
                <a:latin typeface="Calibri" panose="020F0502020204030204" pitchFamily="34" charset="0"/>
                <a:ea typeface="Calibri" panose="020F0502020204030204" pitchFamily="34" charset="0"/>
                <a:cs typeface="Arial" panose="020B0604020202020204" pitchFamily="34" charset="0"/>
              </a:rPr>
              <a:t> y el  </a:t>
            </a:r>
            <a:r>
              <a:rPr lang="es-419"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Plan de acción de las Naciones Unidas sobre la reducción del riesgo de desastres para la resiliencia</a:t>
            </a:r>
            <a:r>
              <a:rPr lang="es-419" sz="1800" dirty="0">
                <a:effectLst/>
                <a:latin typeface="Calibri" panose="020F0502020204030204" pitchFamily="34" charset="0"/>
                <a:ea typeface="Calibri" panose="020F0502020204030204" pitchFamily="34" charset="0"/>
                <a:cs typeface="Arial" panose="020B0604020202020204" pitchFamily="34" charset="0"/>
              </a:rPr>
              <a:t>, que describen las contribuciones de la ONU a la aplicación del Acuerdo de París y del Marco de Sendai para la Reducción del Riesgo de Desastres</a:t>
            </a:r>
            <a:r>
              <a:rPr lang="en-US" sz="1400" kern="1200" dirty="0">
                <a:solidFill>
                  <a:schemeClr val="tx1"/>
                </a:solidFill>
                <a:effectLst/>
                <a:latin typeface="+mn-lt"/>
                <a:ea typeface="ＭＳ Ｐゴシック" charset="0"/>
                <a:cs typeface="Arial" charset="0"/>
              </a:rPr>
              <a:t>. </a:t>
            </a:r>
            <a:endParaRPr lang="nb-NO" sz="1400" kern="1200" dirty="0">
              <a:solidFill>
                <a:schemeClr val="tx1"/>
              </a:solidFill>
              <a:effectLst/>
              <a:latin typeface="+mn-lt"/>
              <a:ea typeface="ＭＳ Ｐゴシック" charset="0"/>
              <a:cs typeface="Arial" charset="0"/>
            </a:endParaRPr>
          </a:p>
          <a:p>
            <a:pPr marL="285750" indent="-285750">
              <a:buFont typeface="Arial" panose="020B0604020202020204" pitchFamily="34" charset="0"/>
              <a:buChar char="•"/>
            </a:pPr>
            <a:endParaRPr lang="en-GB" b="1"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12</a:t>
            </a:fld>
            <a:endParaRPr lang="fr-FR" dirty="0"/>
          </a:p>
        </p:txBody>
      </p:sp>
    </p:spTree>
    <p:extLst>
      <p:ext uri="{BB962C8B-B14F-4D97-AF65-F5344CB8AC3E}">
        <p14:creationId xmlns:p14="http://schemas.microsoft.com/office/powerpoint/2010/main" val="2577537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47500" lnSpcReduction="20000"/>
          </a:bodyPr>
          <a:lstStyle/>
          <a:p>
            <a:pPr fontAlgn="base"/>
            <a:r>
              <a:rPr lang="es-CR" sz="1400" b="1" kern="1200" dirty="0">
                <a:solidFill>
                  <a:schemeClr val="tx1"/>
                </a:solidFill>
                <a:effectLst/>
                <a:latin typeface="+mn-lt"/>
                <a:ea typeface="ＭＳ Ｐゴシック" charset="0"/>
                <a:cs typeface="Arial" charset="0"/>
              </a:rPr>
              <a:t>Fuente de la ilustración:</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i="1" dirty="0">
                <a:effectLst/>
                <a:latin typeface="Calibri" panose="020F0502020204030204" pitchFamily="34" charset="0"/>
                <a:ea typeface="Calibri" panose="020F0502020204030204" pitchFamily="34" charset="0"/>
                <a:cs typeface="Arial" panose="020B0604020202020204" pitchFamily="34" charset="0"/>
              </a:rPr>
              <a:t>Informe de Evaluación Global sobre la Reducción del Riesgo de Desastres de 2019 </a:t>
            </a:r>
            <a:r>
              <a:rPr lang="es-CR" sz="1100" b="0" i="1" kern="1200" dirty="0">
                <a:solidFill>
                  <a:schemeClr val="tx1"/>
                </a:solidFill>
                <a:effectLst/>
                <a:latin typeface="+mn-lt"/>
                <a:ea typeface="ＭＳ Ｐゴシック" charset="0"/>
                <a:cs typeface="Arial" charset="0"/>
              </a:rPr>
              <a:t>(GAR) 2019</a:t>
            </a:r>
            <a:r>
              <a:rPr lang="es-CR" sz="1400" b="0" kern="1200" dirty="0">
                <a:solidFill>
                  <a:schemeClr val="tx1"/>
                </a:solidFill>
                <a:effectLst/>
                <a:latin typeface="+mn-lt"/>
                <a:ea typeface="ＭＳ Ｐゴシック" charset="0"/>
                <a:cs typeface="Arial" charset="0"/>
              </a:rPr>
              <a:t>. UNDRR 2019. https://gar.undrr.org/ and https://gar.undrr.org/sites/default/files/gar19distilled.pdf  </a:t>
            </a:r>
            <a:endParaRPr lang="es-CR" sz="1400" b="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Nota bene: </a:t>
            </a:r>
            <a:r>
              <a:rPr lang="es-CR" sz="1400" b="0" kern="1200" noProof="0" dirty="0">
                <a:solidFill>
                  <a:schemeClr val="tx1"/>
                </a:solidFill>
                <a:effectLst/>
                <a:latin typeface="+mn-lt"/>
                <a:ea typeface="ＭＳ Ｐゴシック" charset="0"/>
                <a:cs typeface="Arial" charset="0"/>
              </a:rPr>
              <a:t>Hay dos infografías para la “gestión de riesgos sistémicos mediante múltiples sectores </a:t>
            </a:r>
            <a:r>
              <a:rPr lang="es-CR" noProof="0" dirty="0"/>
              <a:t>(una con texto y la otra sin texto) y se deben usar juntas</a:t>
            </a:r>
            <a:r>
              <a:rPr lang="es-CR" dirty="0"/>
              <a:t>.</a:t>
            </a:r>
            <a:endParaRPr lang="es-CR" sz="1400" b="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a:t>
            </a:r>
            <a:r>
              <a:rPr lang="es-CR"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No hay puntos para fomentar el debate en la transparencia 1 de la </a:t>
            </a:r>
            <a:r>
              <a:rPr lang="es-CR" sz="1400" b="0" i="1" kern="1200" noProof="0" dirty="0">
                <a:solidFill>
                  <a:schemeClr val="tx1"/>
                </a:solidFill>
                <a:effectLst/>
                <a:latin typeface="+mn-lt"/>
                <a:ea typeface="ＭＳ Ｐゴシック" charset="0"/>
                <a:cs typeface="Arial" charset="0"/>
              </a:rPr>
              <a:t>gestión de riesgos sistémicos mediante múltiples sectores</a:t>
            </a:r>
            <a:r>
              <a:rPr lang="es-CR" sz="1400" b="0" kern="1200" dirty="0">
                <a:solidFill>
                  <a:schemeClr val="tx1"/>
                </a:solidFill>
                <a:effectLst/>
                <a:latin typeface="+mn-lt"/>
                <a:ea typeface="ＭＳ Ｐゴシック" charset="0"/>
                <a:cs typeface="Arial" charset="0"/>
              </a:rPr>
              <a:t>. Véase la transparencia 2 de la </a:t>
            </a:r>
            <a:r>
              <a:rPr lang="es-CR" sz="1400" b="0" i="1" kern="1200" noProof="0" dirty="0">
                <a:solidFill>
                  <a:schemeClr val="tx1"/>
                </a:solidFill>
                <a:effectLst/>
                <a:latin typeface="+mn-lt"/>
                <a:ea typeface="ＭＳ Ｐゴシック" charset="0"/>
                <a:cs typeface="Arial" charset="0"/>
              </a:rPr>
              <a:t>gestión de riesgos sistémicos mediante múltiples sectores.</a:t>
            </a:r>
            <a:endParaRPr lang="es-CR" sz="1400" b="0" i="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dirty="0">
                <a:solidFill>
                  <a:schemeClr val="tx1"/>
                </a:solidFill>
                <a:effectLst/>
                <a:latin typeface="+mn-lt"/>
                <a:ea typeface="ＭＳ Ｐゴシック" charset="0"/>
                <a:cs typeface="Arial" charset="0"/>
              </a:rPr>
              <a:t>:</a:t>
            </a:r>
          </a:p>
          <a:p>
            <a:pPr fontAlgn="base"/>
            <a:endParaRPr lang="es-CR" sz="1400" b="1" kern="1200" dirty="0">
              <a:solidFill>
                <a:schemeClr val="tx1"/>
              </a:solidFill>
              <a:effectLst/>
              <a:latin typeface="+mn-lt"/>
              <a:ea typeface="ＭＳ Ｐゴシック" charset="0"/>
              <a:cs typeface="Arial" charset="0"/>
            </a:endParaRPr>
          </a:p>
          <a:p>
            <a:pPr fontAlgn="base"/>
            <a:r>
              <a:rPr lang="es-CR" sz="1400" b="0" kern="1200" dirty="0">
                <a:solidFill>
                  <a:schemeClr val="tx1"/>
                </a:solidFill>
                <a:effectLst/>
                <a:latin typeface="+mn-lt"/>
                <a:ea typeface="ＭＳ Ｐゴシック" charset="0"/>
                <a:cs typeface="Arial" charset="0"/>
              </a:rPr>
              <a:t>La ilustración muestra el caso de la ciudad costera ficticia llamada </a:t>
            </a:r>
            <a:r>
              <a:rPr lang="es-CR" sz="1400" kern="1200" dirty="0">
                <a:solidFill>
                  <a:schemeClr val="tx1"/>
                </a:solidFill>
                <a:effectLst/>
                <a:latin typeface="+mn-lt"/>
                <a:ea typeface="ＭＳ Ｐゴシック" charset="0"/>
                <a:cs typeface="Arial" charset="0"/>
              </a:rPr>
              <a:t>Drecca-Susdev,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el cual se elaboró para el Informe de Evaluación Global sobre la Reducción del Riesgo de Desastres de 2019</a:t>
            </a:r>
            <a:r>
              <a:rPr lang="es-CR" sz="1400" kern="1200" dirty="0">
                <a:solidFill>
                  <a:schemeClr val="tx1"/>
                </a:solidFill>
                <a:effectLst/>
                <a:latin typeface="+mn-lt"/>
                <a:ea typeface="ＭＳ Ｐゴシック" charset="0"/>
                <a:cs typeface="Arial" charset="0"/>
              </a:rPr>
              <a:t>.</a:t>
            </a:r>
            <a:r>
              <a:rPr lang="es-CR" sz="1400" b="1" kern="1200" dirty="0">
                <a:solidFill>
                  <a:schemeClr val="tx1"/>
                </a:solidFill>
                <a:effectLst/>
                <a:latin typeface="+mn-lt"/>
                <a:ea typeface="ＭＳ Ｐゴシック" charset="0"/>
                <a:cs typeface="Arial" charset="0"/>
              </a:rPr>
              <a:t> </a:t>
            </a:r>
            <a:endParaRPr lang="es-CR" sz="1400"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Se supone que Drecca-Susdev es una ciudad costera ubicada en la región de un delta y que enfrenta:</a:t>
            </a:r>
            <a:r>
              <a:rPr lang="es-CR" sz="1400" kern="1200" dirty="0">
                <a:solidFill>
                  <a:schemeClr val="tx1"/>
                </a:solidFill>
                <a:effectLst/>
                <a:latin typeface="+mn-lt"/>
                <a:ea typeface="ＭＳ Ｐゴシック" charset="0"/>
                <a:cs typeface="Arial" charset="0"/>
              </a:rPr>
              <a:t> </a:t>
            </a:r>
          </a:p>
          <a:p>
            <a:pPr marL="342900" marR="0" lvl="0" indent="-342900" fontAlgn="base">
              <a:buSzPts val="1000"/>
              <a:buFont typeface="Symbol" panose="05050102010706020507" pitchFamily="18" charset="2"/>
              <a:buChar char=""/>
              <a:tabLst>
                <a:tab pos="457200" algn="l"/>
              </a:tabLst>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Riesgos estacionales de inundaciones.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buSzPts val="1000"/>
              <a:buFont typeface="Symbol" panose="05050102010706020507" pitchFamily="18" charset="2"/>
              <a:buChar char=""/>
              <a:tabLst>
                <a:tab pos="457200" algn="l"/>
              </a:tabLst>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Marejadas y vientos ciclónicos.</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Posibles riesgos sísmicos y de tsunamis</a:t>
            </a:r>
            <a:r>
              <a:rPr lang="es-CR" sz="1400" kern="1200" dirty="0">
                <a:solidFill>
                  <a:schemeClr val="tx1"/>
                </a:solidFill>
                <a:effectLst/>
                <a:latin typeface="+mn-lt"/>
                <a:ea typeface="ＭＳ Ｐゴシック" charset="0"/>
                <a:cs typeface="Arial" charset="0"/>
              </a:rPr>
              <a:t>. </a:t>
            </a:r>
          </a:p>
          <a:p>
            <a:pPr fontAlgn="base"/>
            <a:endParaRPr lang="es-CR" sz="1400" kern="1200" dirty="0">
              <a:solidFill>
                <a:schemeClr val="tx1"/>
              </a:solidFill>
              <a:effectLst/>
              <a:latin typeface="+mn-lt"/>
              <a:ea typeface="ＭＳ Ｐゴシック" charset="0"/>
              <a:cs typeface="Arial" charset="0"/>
            </a:endParaRP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La ciudad enfrentará en el futuro más fenómenos meteorológicos externos debido al cambio climático, junto con:</a:t>
            </a:r>
            <a:r>
              <a:rPr lang="es-CR" sz="1400" kern="1200" dirty="0">
                <a:solidFill>
                  <a:schemeClr val="tx1"/>
                </a:solidFill>
                <a:effectLst/>
                <a:latin typeface="+mn-lt"/>
                <a:ea typeface="ＭＳ Ｐゴシック" charset="0"/>
                <a:cs typeface="Arial" charset="0"/>
              </a:rPr>
              <a:t> </a:t>
            </a:r>
          </a:p>
          <a:p>
            <a:pPr marL="342900" marR="0" lvl="0" indent="-342900" fontAlgn="base">
              <a:buSzPts val="1000"/>
              <a:buFont typeface="Symbol" panose="05050102010706020507" pitchFamily="18" charset="2"/>
              <a:buChar char=""/>
              <a:tabLst>
                <a:tab pos="457200" algn="l"/>
              </a:tabLst>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Retos socioeconómicos relacionados con el rápido crecimiento demográfico.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buSzPts val="1000"/>
              <a:buFont typeface="Symbol" panose="05050102010706020507" pitchFamily="18" charset="2"/>
              <a:buChar char=""/>
              <a:tabLst>
                <a:tab pos="457200" algn="l"/>
              </a:tabLst>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Un mayor grado de exposición y vulnerabilidad de edificios y construcciones, necesidades de energía y riesgos de contaminación ambiental.  </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Presiones en la gestión de desechos, los recursos hídricos y alimentarios, y los sistemas de transporte y comunicaciones</a:t>
            </a:r>
            <a:r>
              <a:rPr lang="es-CR" sz="1400" kern="1200" dirty="0">
                <a:solidFill>
                  <a:schemeClr val="tx1"/>
                </a:solidFill>
                <a:effectLst/>
                <a:latin typeface="+mn-lt"/>
                <a:ea typeface="ＭＳ Ｐゴシック" charset="0"/>
                <a:cs typeface="Arial" charset="0"/>
              </a:rPr>
              <a:t>.</a:t>
            </a:r>
          </a:p>
          <a:p>
            <a:pPr fontAlgn="base"/>
            <a:endParaRPr lang="es-CR" sz="1400" b="1" kern="1200" dirty="0">
              <a:solidFill>
                <a:schemeClr val="tx1"/>
              </a:solidFill>
              <a:effectLst/>
              <a:latin typeface="+mn-lt"/>
              <a:ea typeface="ＭＳ Ｐゴシック" charset="0"/>
              <a:cs typeface="Arial" charset="0"/>
            </a:endParaRPr>
          </a:p>
          <a:p>
            <a:endParaRPr lang="es-CR" dirty="0"/>
          </a:p>
          <a:p>
            <a:r>
              <a:rPr lang="es-CR" b="1" dirty="0"/>
              <a:t>(Haga clic</a:t>
            </a:r>
            <a:r>
              <a:rPr lang="es-CR" b="0" dirty="0"/>
              <a:t> para pasar a la transparencia siguiente</a:t>
            </a:r>
            <a:r>
              <a:rPr lang="es-CR" b="1" dirty="0"/>
              <a:t>)</a:t>
            </a: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13</a:t>
            </a:fld>
            <a:endParaRPr lang="fr-FR" dirty="0"/>
          </a:p>
        </p:txBody>
      </p:sp>
    </p:spTree>
    <p:extLst>
      <p:ext uri="{BB962C8B-B14F-4D97-AF65-F5344CB8AC3E}">
        <p14:creationId xmlns:p14="http://schemas.microsoft.com/office/powerpoint/2010/main" val="361228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400" b="1" kern="1200" noProof="0" dirty="0">
                <a:solidFill>
                  <a:schemeClr val="tx1"/>
                </a:solidFill>
                <a:effectLst/>
                <a:latin typeface="+mn-lt"/>
                <a:ea typeface="ＭＳ Ｐゴシック" charset="0"/>
                <a:cs typeface="Arial" charset="0"/>
              </a:rPr>
              <a:t>Fuente de la ilustración:</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800" i="1" noProof="0" dirty="0">
                <a:effectLst/>
                <a:latin typeface="Calibri" panose="020F0502020204030204" pitchFamily="34" charset="0"/>
                <a:ea typeface="Calibri" panose="020F0502020204030204" pitchFamily="34" charset="0"/>
                <a:cs typeface="Arial" panose="020B0604020202020204" pitchFamily="34" charset="0"/>
              </a:rPr>
              <a:t>Informe de Evaluación Global sobre la Reducción del Riesgo de Desastres de 2019 </a:t>
            </a:r>
            <a:r>
              <a:rPr lang="es-CR" sz="1400" b="0" i="1" kern="1200" noProof="0" dirty="0">
                <a:solidFill>
                  <a:schemeClr val="tx1"/>
                </a:solidFill>
                <a:effectLst/>
                <a:latin typeface="+mn-lt"/>
                <a:ea typeface="ＭＳ Ｐゴシック" charset="0"/>
                <a:cs typeface="Arial" charset="0"/>
              </a:rPr>
              <a:t>(GAR) 2019</a:t>
            </a:r>
            <a:r>
              <a:rPr lang="es-CR" sz="1400" b="0" kern="1200" noProof="0" dirty="0">
                <a:solidFill>
                  <a:schemeClr val="tx1"/>
                </a:solidFill>
                <a:effectLst/>
                <a:latin typeface="+mn-lt"/>
                <a:ea typeface="ＭＳ Ｐゴシック" charset="0"/>
                <a:cs typeface="Arial" charset="0"/>
              </a:rPr>
              <a:t>. UNDRR 2019. https://gar.undrr.org/ and https://gar.undrr.org/sites/default/files/gar19distilled.pdf  </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s-CR" sz="1400" b="0" kern="1200" noProof="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b="1" kern="1200" noProof="0" dirty="0">
                <a:solidFill>
                  <a:schemeClr val="tx1"/>
                </a:solidFill>
                <a:effectLst/>
                <a:latin typeface="+mn-lt"/>
                <a:ea typeface="ＭＳ Ｐゴシック" charset="0"/>
                <a:cs typeface="Arial" charset="0"/>
              </a:rPr>
              <a:t>Nota bene: </a:t>
            </a:r>
            <a:r>
              <a:rPr lang="es-CR" sz="1400" b="0" kern="1200" noProof="0" dirty="0">
                <a:solidFill>
                  <a:schemeClr val="tx1"/>
                </a:solidFill>
                <a:effectLst/>
                <a:latin typeface="+mn-lt"/>
                <a:ea typeface="ＭＳ Ｐゴシック" charset="0"/>
                <a:cs typeface="Arial" charset="0"/>
              </a:rPr>
              <a:t>Hay dos infografías para la “gestión de riesgos sistémicos mediante múltiples sectores </a:t>
            </a:r>
            <a:r>
              <a:rPr lang="es-CR" noProof="0" dirty="0"/>
              <a:t>(una con texto y la otra sin texto) y se deben usar juntas.</a:t>
            </a:r>
            <a:endParaRPr lang="es-CR" sz="1400" b="1" kern="1200" noProof="0" dirty="0">
              <a:solidFill>
                <a:schemeClr val="tx1"/>
              </a:solidFill>
              <a:effectLst/>
              <a:latin typeface="+mn-lt"/>
              <a:ea typeface="ＭＳ Ｐゴシック" charset="0"/>
              <a:cs typeface="Arial" charset="0"/>
            </a:endParaRPr>
          </a:p>
          <a:p>
            <a:pPr lvl="0" fontAlgn="base"/>
            <a:endParaRPr lang="es-CR" sz="1400" b="1" kern="1200" noProof="0" dirty="0">
              <a:solidFill>
                <a:schemeClr val="tx1"/>
              </a:solidFill>
              <a:effectLst/>
              <a:latin typeface="+mn-lt"/>
              <a:ea typeface="ＭＳ Ｐゴシック" charset="0"/>
              <a:cs typeface="Arial" charset="0"/>
            </a:endParaRPr>
          </a:p>
          <a:p>
            <a:pPr lvl="0" fontAlgn="base"/>
            <a:r>
              <a:rPr lang="es-CR" sz="1400" b="1" kern="1200" noProof="0" dirty="0">
                <a:solidFill>
                  <a:schemeClr val="tx1"/>
                </a:solidFill>
                <a:effectLst/>
                <a:latin typeface="+mn-lt"/>
                <a:ea typeface="ＭＳ Ｐゴシック" charset="0"/>
                <a:cs typeface="Arial" charset="0"/>
              </a:rPr>
              <a:t>Puntos para fomentar el debate:</a:t>
            </a:r>
          </a:p>
          <a:p>
            <a:pPr marL="285750" lvl="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generales </a:t>
            </a:r>
            <a:r>
              <a:rPr lang="es-CR" sz="1400" b="0" kern="1200" noProof="0" dirty="0">
                <a:solidFill>
                  <a:schemeClr val="tx1"/>
                </a:solidFill>
                <a:effectLst/>
                <a:latin typeface="+mn-lt"/>
                <a:ea typeface="ＭＳ Ｐゴシック" charset="0"/>
                <a:cs typeface="Arial" charset="0"/>
              </a:rPr>
              <a:t>del Marco de Cooperación:</a:t>
            </a: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¿Cuáles son las brechas más críticas en cuanto a las capacidades y la infraestructura para la gestión del riesgo en las ciudades/los asentamientos urbanos que son más significativas para el desarrollo y la economía a nivel nacional?</a:t>
            </a: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¿Cuáles son las medidas para la gestión del riesgo de desastres que son más importantes para aumentar la resiliencia frente al cambio climático y los desastres entre los grupos más vulnerables que viven en las ciudades y los asentamientos urbanos (por ejemplo, en tugurios, campamentos de refugiados y asentamientos de pueblos indígenas)? </a:t>
            </a: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285750" lvl="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a:t>
            </a:r>
            <a:r>
              <a:rPr lang="es-CR" sz="1400" b="0" kern="1200" noProof="0" dirty="0">
                <a:solidFill>
                  <a:schemeClr val="tx1"/>
                </a:solidFill>
                <a:effectLst/>
                <a:latin typeface="+mn-lt"/>
                <a:ea typeface="ＭＳ Ｐゴシック" charset="0"/>
                <a:cs typeface="Arial" charset="0"/>
              </a:rPr>
              <a:t>para </a:t>
            </a:r>
            <a:r>
              <a:rPr lang="es-CR" sz="1400" b="0" i="1" kern="1200" noProof="0" dirty="0">
                <a:solidFill>
                  <a:schemeClr val="tx1"/>
                </a:solidFill>
                <a:effectLst/>
                <a:latin typeface="+mn-lt"/>
                <a:ea typeface="ＭＳ Ｐゴシック" charset="0"/>
                <a:cs typeface="Arial" charset="0"/>
              </a:rPr>
              <a:t>soluciones estratégicas de desarrollo/áreas de resultados: </a:t>
            </a:r>
          </a:p>
          <a:p>
            <a:pPr marL="806450" lvl="1" indent="-285750" fontAlgn="base">
              <a:buFont typeface="Arial" panose="020B0604020202020204" pitchFamily="34" charset="0"/>
              <a:buChar char="•"/>
            </a:pPr>
            <a:endParaRPr lang="es-CR" sz="1400" b="0" i="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noProof="0" dirty="0">
                <a:solidFill>
                  <a:schemeClr val="tx1"/>
                </a:solidFill>
                <a:effectLst/>
                <a:latin typeface="+mn-lt"/>
                <a:ea typeface="ＭＳ Ｐゴシック" charset="0"/>
                <a:cs typeface="Arial" charset="0"/>
              </a:rPr>
              <a:t>¿De qué forma los cambios en las capacidades de gestión de los actores relevantes en su área asignada del desarrollo/resultado/solución del desarrollo contribuyen a aumentar la resiliencia de las </a:t>
            </a:r>
            <a:r>
              <a:rPr lang="es-CR" sz="1400" b="0" i="0" u="sng" kern="1200" noProof="0" dirty="0">
                <a:solidFill>
                  <a:schemeClr val="tx1"/>
                </a:solidFill>
                <a:effectLst/>
                <a:latin typeface="+mn-lt"/>
                <a:ea typeface="ＭＳ Ｐゴシック" charset="0"/>
                <a:cs typeface="Arial" charset="0"/>
              </a:rPr>
              <a:t>comunidades urbanas</a:t>
            </a:r>
            <a:r>
              <a:rPr lang="es-CR" sz="1400" b="0" i="0" kern="1200" noProof="0" dirty="0">
                <a:solidFill>
                  <a:schemeClr val="tx1"/>
                </a:solidFill>
                <a:effectLst/>
                <a:latin typeface="+mn-lt"/>
                <a:ea typeface="ＭＳ Ｐゴシック" charset="0"/>
                <a:cs typeface="Arial" charset="0"/>
              </a:rPr>
              <a:t> frente a los efectos del cambio climático y los desastres (incluidas amenazas biológicas tales como brotes de enfermedades, epidemias y pandemias)? </a:t>
            </a:r>
          </a:p>
          <a:p>
            <a:pPr marL="806450" lvl="1" indent="-285750" fontAlgn="base">
              <a:buFont typeface="Arial" panose="020B0604020202020204" pitchFamily="34" charset="0"/>
              <a:buChar char="•"/>
            </a:pPr>
            <a:endParaRPr lang="es-CR" sz="1400" b="0" i="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noProof="0" dirty="0">
                <a:solidFill>
                  <a:schemeClr val="tx1"/>
                </a:solidFill>
                <a:effectLst/>
                <a:latin typeface="+mn-lt"/>
                <a:ea typeface="ＭＳ Ｐゴシック" charset="0"/>
                <a:cs typeface="Arial" charset="0"/>
              </a:rPr>
              <a:t>¿De qué forma los cambios en las capacidades de gestión de los actores relevantes en su área asignada del desarrollo/resultado/solución del desarrollo contribuyen a aumentar la resiliencia de la </a:t>
            </a:r>
            <a:r>
              <a:rPr lang="es-CR" sz="1400" b="0" i="0" u="sng" kern="1200" noProof="0" dirty="0">
                <a:solidFill>
                  <a:schemeClr val="tx1"/>
                </a:solidFill>
                <a:effectLst/>
                <a:latin typeface="+mn-lt"/>
                <a:ea typeface="ＭＳ Ｐゴシック" charset="0"/>
                <a:cs typeface="Arial" charset="0"/>
              </a:rPr>
              <a:t>economía urbana</a:t>
            </a:r>
            <a:r>
              <a:rPr lang="es-CR" sz="1400" b="0" i="0" kern="1200" noProof="0" dirty="0">
                <a:solidFill>
                  <a:schemeClr val="tx1"/>
                </a:solidFill>
                <a:effectLst/>
                <a:latin typeface="+mn-lt"/>
                <a:ea typeface="ＭＳ Ｐゴシック" charset="0"/>
                <a:cs typeface="Arial" charset="0"/>
              </a:rPr>
              <a:t> frente a los efectos del cambio climático y los desastres (incluidas amenazas biológicas tales como brotes de enfermedades, epidemias y pandemias)?</a:t>
            </a:r>
          </a:p>
          <a:p>
            <a:pPr marL="806450" lvl="1" indent="-285750" fontAlgn="base">
              <a:buFont typeface="Arial" panose="020B0604020202020204" pitchFamily="34" charset="0"/>
              <a:buChar char="•"/>
            </a:pPr>
            <a:endParaRPr lang="es-CR" sz="1400" b="0" i="0" kern="1200" noProof="0" dirty="0">
              <a:solidFill>
                <a:schemeClr val="tx1"/>
              </a:solidFill>
              <a:effectLst/>
              <a:latin typeface="+mn-lt"/>
              <a:ea typeface="ＭＳ Ｐゴシック" charset="0"/>
              <a:cs typeface="Arial" charset="0"/>
            </a:endParaRPr>
          </a:p>
          <a:p>
            <a:pPr lvl="0" fontAlgn="base"/>
            <a:endParaRPr lang="es-CR" sz="1400" b="1" kern="1200" noProof="0" dirty="0">
              <a:solidFill>
                <a:schemeClr val="tx1"/>
              </a:solidFill>
              <a:effectLst/>
              <a:latin typeface="+mn-lt"/>
              <a:ea typeface="ＭＳ Ｐゴシック" charset="0"/>
              <a:cs typeface="Arial" charset="0"/>
            </a:endParaRPr>
          </a:p>
          <a:p>
            <a:pPr lvl="0"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noProof="0" dirty="0">
                <a:solidFill>
                  <a:schemeClr val="tx1"/>
                </a:solidFill>
                <a:effectLst/>
                <a:latin typeface="+mn-lt"/>
                <a:ea typeface="ＭＳ Ｐゴシック" charset="0"/>
                <a:cs typeface="Arial" charset="0"/>
              </a:rPr>
              <a:t>: </a:t>
            </a:r>
          </a:p>
          <a:p>
            <a:pPr lvl="0" fontAlgn="base"/>
            <a:endParaRPr lang="es-CR" sz="1400" b="0" kern="1200" noProof="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b="0" kern="1200" noProof="0" dirty="0">
                <a:solidFill>
                  <a:schemeClr val="tx1"/>
                </a:solidFill>
                <a:effectLst/>
                <a:latin typeface="+mn-lt"/>
                <a:ea typeface="ＭＳ Ｐゴシック" charset="0"/>
                <a:cs typeface="Arial" charset="0"/>
              </a:rPr>
              <a:t>En la ciudad costera ficticia de Drecca-Susdev</a:t>
            </a:r>
            <a:r>
              <a:rPr lang="es-CR" sz="1400" kern="1200" noProof="0" dirty="0">
                <a:solidFill>
                  <a:schemeClr val="tx1"/>
                </a:solidFill>
                <a:effectLst/>
                <a:latin typeface="+mn-lt"/>
                <a:ea typeface="ＭＳ Ｐゴシック" charset="0"/>
                <a:cs typeface="Arial" charset="0"/>
              </a:rPr>
              <a:t>, se gestionan los riesgos climáticos y de desastres y se protege el desarrollo sostenible a través de lo siguiente:</a:t>
            </a:r>
          </a:p>
          <a:p>
            <a:pPr lvl="0" fontAlgn="base"/>
            <a:endParaRPr lang="es-CR" sz="1400" b="1" kern="1200" noProof="0" dirty="0">
              <a:solidFill>
                <a:schemeClr val="tx1"/>
              </a:solidFill>
              <a:effectLst/>
              <a:latin typeface="+mn-lt"/>
              <a:ea typeface="ＭＳ Ｐゴシック" charset="0"/>
              <a:cs typeface="Arial" charset="0"/>
            </a:endParaRPr>
          </a:p>
          <a:p>
            <a:pPr lvl="0" fontAlgn="base"/>
            <a:r>
              <a:rPr lang="es-419" sz="1800" b="0" u="sng" dirty="0">
                <a:effectLst/>
                <a:latin typeface="Roboto" panose="02000000000000000000"/>
                <a:ea typeface="Calibri" panose="020F0502020204030204" pitchFamily="34" charset="0"/>
                <a:cs typeface="Calibri" panose="020F0502020204030204" pitchFamily="34" charset="0"/>
              </a:rPr>
              <a:t>Sistemas de energía con múltiples fuentes</a:t>
            </a:r>
            <a:r>
              <a:rPr lang="es-CR" sz="1400" kern="1200" noProof="0" dirty="0">
                <a:solidFill>
                  <a:schemeClr val="tx1"/>
                </a:solidFill>
                <a:effectLst/>
                <a:latin typeface="+mn-lt"/>
                <a:ea typeface="ＭＳ Ｐゴシック" charset="0"/>
                <a:cs typeface="Arial" charset="0"/>
              </a:rPr>
              <a:t> </a:t>
            </a:r>
            <a:r>
              <a:rPr lang="es-419" sz="1800" dirty="0">
                <a:effectLst/>
                <a:latin typeface="Roboto" panose="02000000000000000000"/>
                <a:ea typeface="Calibri" panose="020F0502020204030204" pitchFamily="34" charset="0"/>
                <a:cs typeface="Calibri" panose="020F0502020204030204" pitchFamily="34" charset="0"/>
              </a:rPr>
              <a:t>y con un equipo resistente, recurriendo a fuentes renovables tales como energía hídrica y solar</a:t>
            </a:r>
            <a:r>
              <a:rPr lang="es-CR" sz="1400" kern="1200" noProof="0" dirty="0">
                <a:solidFill>
                  <a:schemeClr val="tx1"/>
                </a:solidFill>
                <a:effectLst/>
                <a:latin typeface="+mn-lt"/>
                <a:ea typeface="ＭＳ Ｐゴシック" charset="0"/>
                <a:cs typeface="Arial" charset="0"/>
              </a:rPr>
              <a:t>.</a:t>
            </a:r>
            <a:br>
              <a:rPr lang="es-CR" sz="1400" kern="1200" noProof="0" dirty="0">
                <a:solidFill>
                  <a:schemeClr val="tx1"/>
                </a:solidFill>
                <a:effectLst/>
                <a:latin typeface="+mn-lt"/>
                <a:ea typeface="ＭＳ Ｐゴシック" charset="0"/>
                <a:cs typeface="Arial" charset="0"/>
              </a:rPr>
            </a:br>
            <a:endParaRPr lang="es-CR" sz="1400" kern="1200" noProof="0" dirty="0">
              <a:solidFill>
                <a:schemeClr val="tx1"/>
              </a:solidFill>
              <a:effectLst/>
              <a:latin typeface="+mn-lt"/>
              <a:ea typeface="ＭＳ Ｐゴシック" charset="0"/>
              <a:cs typeface="Arial" charset="0"/>
            </a:endParaRPr>
          </a:p>
          <a:p>
            <a:pPr lvl="0" fontAlgn="base"/>
            <a:r>
              <a:rPr lang="es-CR" sz="1400" b="0" u="sng" kern="1200" noProof="0" dirty="0">
                <a:solidFill>
                  <a:schemeClr val="tx1"/>
                </a:solidFill>
                <a:effectLst/>
                <a:latin typeface="+mn-lt"/>
                <a:ea typeface="ＭＳ Ｐゴシック" charset="0"/>
                <a:cs typeface="Arial" charset="0"/>
              </a:rPr>
              <a:t>Edificios residenciales</a:t>
            </a:r>
            <a:r>
              <a:rPr lang="es-CR" sz="1400" kern="1200" noProof="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construidos en terrenos seguros, de conformidad con códigos de construcción actualizados, con servicios de agua y saneamiento, y con acceso a instalaciones de salud, bienestar y educación, al igual que con servicios de emergencia y en caso de incendios. Los edificios están conectados mediante redes de rutas para bicicletas y peatones, rodeados de “infraestructura verde”; es decir, jardines y árboles que permitan que la ciudad sea más fresca.</a:t>
            </a:r>
            <a:br>
              <a:rPr lang="es-CR" sz="1400" kern="1200" noProof="0" dirty="0">
                <a:solidFill>
                  <a:schemeClr val="tx1"/>
                </a:solidFill>
                <a:effectLst/>
                <a:latin typeface="+mn-lt"/>
                <a:ea typeface="ＭＳ Ｐゴシック" charset="0"/>
                <a:cs typeface="Arial" charset="0"/>
              </a:rPr>
            </a:br>
            <a:endParaRPr lang="es-CR" sz="1400" b="0" u="sng" kern="1200" noProof="0" dirty="0">
              <a:solidFill>
                <a:schemeClr val="tx1"/>
              </a:solidFill>
              <a:effectLst/>
              <a:latin typeface="+mn-lt"/>
              <a:ea typeface="ＭＳ Ｐゴシック" charset="0"/>
              <a:cs typeface="Arial" charset="0"/>
            </a:endParaRPr>
          </a:p>
          <a:p>
            <a:pPr lvl="0" fontAlgn="base"/>
            <a:r>
              <a:rPr lang="es-CR" sz="1400" b="0" u="sng" kern="1200" noProof="0" dirty="0">
                <a:solidFill>
                  <a:schemeClr val="tx1"/>
                </a:solidFill>
                <a:effectLst/>
                <a:latin typeface="+mn-lt"/>
                <a:ea typeface="ＭＳ Ｐゴシック" charset="0"/>
                <a:cs typeface="Arial" charset="0"/>
              </a:rPr>
              <a:t>Redes resilientes de transporte,</a:t>
            </a:r>
            <a:r>
              <a:rPr lang="es-CR" sz="1400" kern="1200" noProof="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comunicaciones e infraestructura afín, elevadas y construidas para resistir fenómenos meteorológicos extremos y aumentos en el nivel del mar.  Sistemas de transporte y comunicaciones que sean flexibles y estén diseñados con base en evaluaciones integrales de los riesgos (incluidos los de origen cibernético) y que cuenten con redundancia.</a:t>
            </a:r>
            <a:br>
              <a:rPr lang="es-CR" sz="1400" kern="1200" noProof="0" dirty="0">
                <a:solidFill>
                  <a:schemeClr val="tx1"/>
                </a:solidFill>
                <a:effectLst/>
                <a:latin typeface="+mn-lt"/>
                <a:ea typeface="ＭＳ Ｐゴシック" charset="0"/>
                <a:cs typeface="Arial" charset="0"/>
              </a:rPr>
            </a:br>
            <a:endParaRPr lang="es-CR" sz="1400" b="0" u="sng" kern="1200" noProof="0" dirty="0">
              <a:solidFill>
                <a:schemeClr val="tx1"/>
              </a:solidFill>
              <a:effectLst/>
              <a:latin typeface="+mn-lt"/>
              <a:ea typeface="ＭＳ Ｐゴシック" charset="0"/>
              <a:cs typeface="Arial" charset="0"/>
            </a:endParaRPr>
          </a:p>
          <a:p>
            <a:pPr lvl="0" fontAlgn="base"/>
            <a:r>
              <a:rPr lang="es-CR" sz="1400" b="0" u="sng" kern="1200" noProof="0" dirty="0">
                <a:solidFill>
                  <a:schemeClr val="tx1"/>
                </a:solidFill>
                <a:effectLst/>
                <a:latin typeface="+mn-lt"/>
                <a:ea typeface="ＭＳ Ｐゴシック" charset="0"/>
                <a:cs typeface="Arial" charset="0"/>
              </a:rPr>
              <a:t>Sistemas para la gestión de desechos y la protección ambiental</a:t>
            </a:r>
            <a:r>
              <a:rPr lang="es-CR" sz="1400" kern="1200" noProof="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que traten escorrentías de tormentas y desperdicios humanos e industriales antes de liberarlos, que maximicen el reciclaje y gestionen los desechos sólidos de toda la ciudad.</a:t>
            </a:r>
            <a:r>
              <a:rPr lang="es-CR" sz="1400" kern="1200" noProof="0" dirty="0">
                <a:solidFill>
                  <a:schemeClr val="tx1"/>
                </a:solidFill>
                <a:effectLst/>
                <a:latin typeface="+mn-lt"/>
                <a:ea typeface="ＭＳ Ｐゴシック" charset="0"/>
                <a:cs typeface="Arial" charset="0"/>
              </a:rPr>
              <a:t> </a:t>
            </a:r>
            <a:br>
              <a:rPr lang="es-CR" sz="1400" kern="1200" noProof="0" dirty="0">
                <a:solidFill>
                  <a:schemeClr val="tx1"/>
                </a:solidFill>
                <a:effectLst/>
                <a:latin typeface="+mn-lt"/>
                <a:ea typeface="ＭＳ Ｐゴシック" charset="0"/>
                <a:cs typeface="Arial" charset="0"/>
              </a:rPr>
            </a:br>
            <a:endParaRPr lang="es-CR" sz="1400" b="0" i="0" u="sng" kern="1200" noProof="0" dirty="0">
              <a:solidFill>
                <a:schemeClr val="tx1"/>
              </a:solidFill>
              <a:effectLst/>
              <a:latin typeface="+mn-lt"/>
              <a:ea typeface="ＭＳ Ｐゴシック" charset="0"/>
              <a:cs typeface="Arial" charset="0"/>
            </a:endParaRPr>
          </a:p>
          <a:p>
            <a:pPr lvl="0" fontAlgn="base"/>
            <a:r>
              <a:rPr lang="es-CR" sz="1400" b="0" i="0" u="sng" kern="1200" noProof="0" dirty="0">
                <a:solidFill>
                  <a:schemeClr val="tx1"/>
                </a:solidFill>
                <a:effectLst/>
                <a:latin typeface="+mn-lt"/>
                <a:ea typeface="ＭＳ Ｐゴシック" charset="0"/>
                <a:cs typeface="Arial" charset="0"/>
              </a:rPr>
              <a:t>Medidas para la reducción del riesgo</a:t>
            </a:r>
            <a:r>
              <a:rPr lang="es-CR" sz="1400" kern="1200" noProof="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de experimentar desbordes, aludes e inundaciones marinas, lo que incluye tareas de revegetación e ingeniería para estabilizar áreas propensas a aludes o derrumbes, así como represas más pequeñas, un tipo de zonificación que evite un desarrollo que no tome en cuenta el riesgo en las planicies aluviales y las zonas costeras. También se incluye la reducción del riesgo con base en los ecosistemas en estas zonas y planicies, y barreras mecánicas para reducir el impacto de las inundaciones y las marejadas ciclónicas.</a:t>
            </a:r>
            <a:br>
              <a:rPr lang="es-CR" sz="1400" kern="1200" noProof="0" dirty="0">
                <a:solidFill>
                  <a:schemeClr val="tx1"/>
                </a:solidFill>
                <a:effectLst/>
                <a:latin typeface="+mn-lt"/>
                <a:ea typeface="ＭＳ Ｐゴシック" charset="0"/>
                <a:cs typeface="Arial" charset="0"/>
              </a:rPr>
            </a:br>
            <a:endParaRPr lang="es-CR" sz="1400" b="0" u="sng" kern="1200" noProof="0" dirty="0">
              <a:solidFill>
                <a:schemeClr val="tx1"/>
              </a:solidFill>
              <a:effectLst/>
              <a:latin typeface="+mn-lt"/>
              <a:ea typeface="ＭＳ Ｐゴシック" charset="0"/>
              <a:cs typeface="Arial" charset="0"/>
            </a:endParaRPr>
          </a:p>
          <a:p>
            <a:pPr lvl="0" fontAlgn="base"/>
            <a:r>
              <a:rPr lang="es-419" sz="1800" b="0" u="sng" dirty="0">
                <a:solidFill>
                  <a:srgbClr val="000000"/>
                </a:solidFill>
                <a:effectLst/>
                <a:latin typeface="Roboto" panose="02000000000000000000"/>
                <a:ea typeface="Calibri" panose="020F0502020204030204" pitchFamily="34" charset="0"/>
                <a:cs typeface="Calibri" panose="020F0502020204030204" pitchFamily="34" charset="0"/>
              </a:rPr>
              <a:t>Sistemas de suministro de alimentos que tomen en cuenta el riesgo</a:t>
            </a:r>
            <a:r>
              <a:rPr lang="es-CR" sz="1400" b="0" u="none" kern="1200" noProof="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lo que incluye la producción de cultivos resistentes a inundaciones en las planicies aluviales, agricultura urbana en balcones y azoteas, represas en el caudal de los ríos, y cadenas de suministro de alimentos respaldadas por sistemas de transporte y comunicaciones que sean resilientes.</a:t>
            </a:r>
            <a:br>
              <a:rPr lang="es-CR" sz="1400" kern="1200" noProof="0" dirty="0">
                <a:solidFill>
                  <a:schemeClr val="tx1"/>
                </a:solidFill>
                <a:effectLst/>
                <a:latin typeface="+mn-lt"/>
                <a:ea typeface="ＭＳ Ｐゴシック" charset="0"/>
                <a:cs typeface="Arial" charset="0"/>
              </a:rPr>
            </a:br>
            <a:endParaRPr lang="es-CR" sz="1400" kern="1200" noProof="0" dirty="0">
              <a:solidFill>
                <a:schemeClr val="tx1"/>
              </a:solidFill>
              <a:effectLst/>
              <a:latin typeface="+mn-lt"/>
              <a:ea typeface="ＭＳ Ｐゴシック" charset="0"/>
              <a:cs typeface="Arial" charset="0"/>
            </a:endParaRPr>
          </a:p>
          <a:p>
            <a:pPr lvl="0" fontAlgn="base"/>
            <a:r>
              <a:rPr lang="es-CR" sz="1400" b="0" u="sng" kern="1200" noProof="0" dirty="0">
                <a:solidFill>
                  <a:schemeClr val="tx1"/>
                </a:solidFill>
                <a:effectLst/>
                <a:latin typeface="+mn-lt"/>
                <a:ea typeface="ＭＳ Ｐゴシック" charset="0"/>
                <a:cs typeface="Arial" charset="0"/>
              </a:rPr>
              <a:t>Sistemas resilientes para el suministro de agua,</a:t>
            </a:r>
            <a:r>
              <a:rPr lang="es-CR" sz="1400" kern="1200" noProof="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con pequeñas represas para aumentar la resiliencia frente a las sequías, sistemas de agua potable a prueba de inundaciones, bombas y plantas de tratamiento de agua, e instalaciones para la reutilización o el reciclaje de agua, con fuentes de energía de respaldo.</a:t>
            </a:r>
            <a:br>
              <a:rPr lang="es-CR" sz="1400" kern="1200" noProof="0" dirty="0">
                <a:solidFill>
                  <a:schemeClr val="tx1"/>
                </a:solidFill>
                <a:effectLst/>
                <a:latin typeface="+mn-lt"/>
                <a:ea typeface="ＭＳ Ｐゴシック" charset="0"/>
                <a:cs typeface="Arial" charset="0"/>
              </a:rPr>
            </a:br>
            <a:endParaRPr lang="es-CR" sz="1400" b="0" u="sng" kern="1200" noProof="0" dirty="0">
              <a:solidFill>
                <a:schemeClr val="tx1"/>
              </a:solidFill>
              <a:effectLst/>
              <a:latin typeface="+mn-lt"/>
              <a:ea typeface="ＭＳ Ｐゴシック" charset="0"/>
              <a:cs typeface="Arial" charset="0"/>
            </a:endParaRPr>
          </a:p>
          <a:p>
            <a:r>
              <a:rPr lang="es-CR" sz="1400" b="0" u="sng" kern="1200" noProof="0" dirty="0">
                <a:solidFill>
                  <a:schemeClr val="tx1"/>
                </a:solidFill>
                <a:effectLst/>
                <a:latin typeface="+mn-lt"/>
                <a:ea typeface="ＭＳ Ｐゴシック" charset="0"/>
                <a:cs typeface="Arial" charset="0"/>
              </a:rPr>
              <a:t>Sistemas de alerta temprana</a:t>
            </a:r>
            <a:r>
              <a:rPr lang="es-CR" sz="1400" kern="1200" noProof="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para inundaciones, aludes y derrumbes, con base en los pronósticos del tiempo, los registros de las precipitaciones y el monitoreo de los niveles de las cuencas superiores de los ríos. Todo esto va aunado a la liberación controlada de agua en las represas, la apertura y el cierre de compuertas y diques y, de ser necesario, respuestas de evacuación. Asimismo, se incluyen sistemas de alerta temprana para marejadas, huracanes y tsunamis, con base en los pronósticos del tiempo, al igual que sistemas sísmicos y otras tareas de monitoreo global, junto con medidas de evacuación y el uso de barreras mecánicas cuando esto sea necesario</a:t>
            </a:r>
            <a:r>
              <a:rPr lang="es-CR" sz="1400" kern="1200" noProof="0" dirty="0">
                <a:solidFill>
                  <a:schemeClr val="tx1"/>
                </a:solidFill>
                <a:effectLst/>
                <a:latin typeface="+mn-lt"/>
                <a:ea typeface="ＭＳ Ｐゴシック" charset="0"/>
                <a:cs typeface="Arial" charset="0"/>
              </a:rPr>
              <a:t>. </a:t>
            </a:r>
          </a:p>
          <a:p>
            <a:endParaRPr lang="es-CR" sz="1400" b="1" kern="1200" noProof="0" dirty="0">
              <a:solidFill>
                <a:schemeClr val="tx1"/>
              </a:solidFill>
              <a:effectLst/>
              <a:latin typeface="+mn-lt"/>
              <a:ea typeface="ＭＳ Ｐゴシック" charset="0"/>
              <a:cs typeface="Arial" charset="0"/>
            </a:endParaRPr>
          </a:p>
          <a:p>
            <a:endParaRPr lang="es-CR" sz="1400" b="1" kern="1200" noProof="0" dirty="0">
              <a:solidFill>
                <a:schemeClr val="tx1"/>
              </a:solidFill>
              <a:effectLst/>
              <a:latin typeface="+mn-lt"/>
              <a:ea typeface="ＭＳ Ｐゴシック" charset="0"/>
              <a:cs typeface="Arial" charset="0"/>
            </a:endParaRPr>
          </a:p>
          <a:p>
            <a:endParaRPr lang="es-CR" sz="1400" b="1" kern="1200" noProof="0" dirty="0">
              <a:solidFill>
                <a:schemeClr val="tx1"/>
              </a:solidFill>
              <a:effectLst/>
              <a:latin typeface="+mn-lt"/>
              <a:ea typeface="ＭＳ Ｐゴシック" charset="0"/>
              <a:cs typeface="Arial" charset="0"/>
            </a:endParaRPr>
          </a:p>
          <a:p>
            <a:endParaRPr lang="es-CR" b="1" noProof="0"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14</a:t>
            </a:fld>
            <a:endParaRPr lang="fr-FR" dirty="0"/>
          </a:p>
        </p:txBody>
      </p:sp>
    </p:spTree>
    <p:extLst>
      <p:ext uri="{BB962C8B-B14F-4D97-AF65-F5344CB8AC3E}">
        <p14:creationId xmlns:p14="http://schemas.microsoft.com/office/powerpoint/2010/main" val="186570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325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419"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n-GB" sz="1400" b="0" i="0" kern="1200" dirty="0">
                <a:solidFill>
                  <a:schemeClr val="tx1"/>
                </a:solidFill>
                <a:effectLst/>
                <a:latin typeface="+mn-lt"/>
                <a:ea typeface="ＭＳ Ｐゴシック" charset="0"/>
                <a:cs typeface="Arial" charset="0"/>
              </a:rPr>
              <a:t>. </a:t>
            </a:r>
            <a:endParaRPr lang="en-GB" sz="1400" b="1" kern="1200" dirty="0">
              <a:solidFill>
                <a:schemeClr val="tx1"/>
              </a:solidFill>
              <a:effectLst/>
              <a:latin typeface="+mn-lt"/>
              <a:ea typeface="ＭＳ Ｐゴシック" charset="0"/>
              <a:cs typeface="Arial" charset="0"/>
            </a:endParaRPr>
          </a:p>
          <a:p>
            <a:endParaRPr lang="en-US" sz="1400" b="0" i="0" u="none" strike="noStrike" kern="1200" baseline="0" dirty="0">
              <a:solidFill>
                <a:schemeClr val="tx1"/>
              </a:solidFill>
              <a:latin typeface="+mn-lt"/>
              <a:ea typeface="ＭＳ Ｐゴシック" charset="0"/>
              <a:cs typeface="Arial" charset="0"/>
            </a:endParaRPr>
          </a:p>
          <a:p>
            <a:r>
              <a:rPr lang="es-CR" sz="1400" b="1" kern="1200" noProof="0" dirty="0">
                <a:solidFill>
                  <a:schemeClr val="tx1"/>
                </a:solidFill>
                <a:effectLst/>
                <a:latin typeface="+mn-lt"/>
                <a:ea typeface="ＭＳ Ｐゴシック" charset="0"/>
                <a:cs typeface="Arial" charset="0"/>
              </a:rPr>
              <a:t>Puntos para fomentar el debate</a:t>
            </a:r>
            <a:r>
              <a:rPr lang="en-GB"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a:t>
            </a:r>
            <a:r>
              <a:rPr lang="es-CR" sz="1400" b="0" kern="1200" noProof="0" dirty="0">
                <a:solidFill>
                  <a:schemeClr val="tx1"/>
                </a:solidFill>
                <a:effectLst/>
                <a:latin typeface="+mn-lt"/>
                <a:ea typeface="ＭＳ Ｐゴシック" charset="0"/>
                <a:cs typeface="Arial" charset="0"/>
              </a:rPr>
              <a:t>para </a:t>
            </a:r>
            <a:r>
              <a:rPr lang="es-CR" sz="1400" b="0" i="1" kern="1200" noProof="0" dirty="0">
                <a:solidFill>
                  <a:schemeClr val="tx1"/>
                </a:solidFill>
                <a:effectLst/>
                <a:latin typeface="+mn-lt"/>
                <a:ea typeface="ＭＳ Ｐゴシック" charset="0"/>
                <a:cs typeface="Arial" charset="0"/>
              </a:rPr>
              <a:t>soluciones estratégicas de desarrollo/áreas de resultados</a:t>
            </a:r>
            <a:r>
              <a:rPr lang="en-GB" sz="1400" b="0" i="1" kern="1200" dirty="0">
                <a:solidFill>
                  <a:schemeClr val="tx1"/>
                </a:solidFill>
                <a:effectLst/>
                <a:latin typeface="+mn-lt"/>
                <a:ea typeface="ＭＳ Ｐゴシック" charset="0"/>
                <a:cs typeface="Arial" charset="0"/>
              </a:rPr>
              <a:t>:</a:t>
            </a:r>
            <a:endParaRPr lang="en-GB"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n-GB"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Al tomar en cuenta los riesgos climáticos y de desastres en el país, ¿cuáles de las opciones para la gestión del riesgo en la infografía pueden fortalecer más eficazmente la resiliencia de la vía de cambio en su área asignada de resultados/solución de desarrollo?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¿Cuáles son las capacidades que se deben desarrollar para aplicar con éxito esa opción para la gestión del riesgo?  ¿Quiénes son los actores relevantes cuyas capacidades deben fortalecerse (instituciones, comunidades, entidades del sector privado, etc.)? </a:t>
            </a:r>
            <a:endParaRPr lang="es-CR" sz="1400" b="0"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De ser posible, distribuya entre el grupo una copia impresa de uno de los documentos siguientes, o ambos:</a:t>
            </a:r>
          </a:p>
          <a:p>
            <a:pPr marL="285750" indent="-285750" fontAlgn="base">
              <a:buFontTx/>
              <a:buChar char="-"/>
            </a:pPr>
            <a:r>
              <a:rPr lang="es-CR" sz="1400" b="0" kern="1200" dirty="0">
                <a:solidFill>
                  <a:schemeClr val="tx1"/>
                </a:solidFill>
                <a:effectLst/>
                <a:latin typeface="+mn-lt"/>
                <a:ea typeface="ＭＳ Ｐゴシック" charset="0"/>
                <a:cs typeface="Arial" charset="0"/>
              </a:rPr>
              <a:t>Más detalles sobre cada una de estas soluciones: páginas 29 a 34 de la Guía. </a:t>
            </a:r>
          </a:p>
          <a:p>
            <a:pPr marL="285750" indent="-285750" fontAlgn="base">
              <a:buFontTx/>
              <a:buChar char="-"/>
            </a:pPr>
            <a:r>
              <a:rPr lang="es-CR" sz="1400" b="0" kern="1200" dirty="0">
                <a:solidFill>
                  <a:schemeClr val="tx1"/>
                </a:solidFill>
                <a:effectLst/>
                <a:latin typeface="+mn-lt"/>
                <a:ea typeface="ＭＳ Ｐゴシック" charset="0"/>
                <a:cs typeface="Arial" charset="0"/>
              </a:rPr>
              <a:t>Una reseña general de los riesgos de y para los Objetivos de Desarrollo Sostenible (ODS) relevantes, así como intervenciones adecuadas para la gestión de riesgos climáticos y de desastres: escoja los ODS relevantes (cada uno tiene 1 o 2 páginas) en el Anexo 2 de la Guía (inicia en la página 52). </a:t>
            </a:r>
            <a:endParaRPr lang="es-CR" sz="1400" b="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Guía: </a:t>
            </a:r>
            <a:r>
              <a:rPr lang="es-CR" sz="1400" b="0" kern="1200" dirty="0">
                <a:solidFill>
                  <a:schemeClr val="tx1"/>
                </a:solidFill>
                <a:effectLst/>
                <a:latin typeface="+mn-lt"/>
                <a:ea typeface="ＭＳ Ｐゴシック" charset="0"/>
                <a:cs typeface="Arial" charset="0"/>
              </a:rPr>
              <a:t>https://www.undrr.org/publication/integrating-disaster-risk-reduction-and-climate-change-adaptation-un-sustainable.</a:t>
            </a:r>
            <a:endParaRPr lang="es-CR" sz="1400" b="1" kern="1200" dirty="0">
              <a:solidFill>
                <a:schemeClr val="tx1"/>
              </a:solidFill>
              <a:effectLst/>
              <a:latin typeface="+mn-lt"/>
              <a:ea typeface="ＭＳ Ｐゴシック" charset="0"/>
              <a:cs typeface="Arial" charset="0"/>
            </a:endParaRPr>
          </a:p>
          <a:p>
            <a:pPr fontAlgn="base"/>
            <a:endParaRPr lang="es-CR" sz="1400" b="1" i="0" u="none" strike="noStrike" kern="1200" baseline="0" noProof="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dirty="0">
                <a:solidFill>
                  <a:schemeClr val="tx1"/>
                </a:solidFill>
                <a:effectLst/>
                <a:latin typeface="+mn-lt"/>
                <a:ea typeface="ＭＳ Ｐゴシック" charset="0"/>
                <a:cs typeface="Arial" charset="0"/>
              </a:rPr>
              <a:t>:  </a:t>
            </a:r>
            <a:endParaRPr lang="es-CR" sz="1400" kern="1200" dirty="0">
              <a:solidFill>
                <a:schemeClr val="tx1"/>
              </a:solidFill>
              <a:effectLst/>
              <a:latin typeface="+mn-lt"/>
              <a:ea typeface="ＭＳ Ｐゴシック" charset="0"/>
              <a:cs typeface="Arial" charset="0"/>
            </a:endParaRPr>
          </a:p>
          <a:p>
            <a:pPr fontAlgn="base"/>
            <a:endParaRPr lang="es-CR" sz="1400" kern="1200" dirty="0">
              <a:solidFill>
                <a:schemeClr val="tx1"/>
              </a:solidFill>
              <a:effectLst/>
              <a:latin typeface="+mn-lt"/>
              <a:ea typeface="ＭＳ Ｐゴシック" charset="0"/>
              <a:cs typeface="Arial" charset="0"/>
            </a:endParaRPr>
          </a:p>
          <a:p>
            <a:pPr fontAlgn="base"/>
            <a:r>
              <a:rPr lang="es-CR" sz="1400" kern="1200" dirty="0">
                <a:solidFill>
                  <a:schemeClr val="tx1"/>
                </a:solidFill>
                <a:effectLst/>
                <a:latin typeface="+mn-lt"/>
                <a:ea typeface="ＭＳ Ｐゴシック" charset="0"/>
                <a:cs typeface="Arial" charset="0"/>
              </a:rPr>
              <a:t>Si bien las medidas para la adaptación al cambio climático y la reducción del riesgo de desastres (incluidos los brotes de enfermedades, las epidemias y las pandemias) pueden parecer diferentes en distintos sectores, se puede afirmar que la mayoría de estas se incluyen dentro de las amplias categorías que se muestran en la transparencia: ​</a:t>
            </a:r>
          </a:p>
          <a:p>
            <a:pPr fontAlgn="base"/>
            <a:r>
              <a:rPr lang="es-CR" sz="1400" kern="1200" dirty="0">
                <a:solidFill>
                  <a:schemeClr val="tx1"/>
                </a:solidFill>
                <a:effectLst/>
                <a:latin typeface="+mn-lt"/>
                <a:ea typeface="ＭＳ Ｐゴシック" charset="0"/>
                <a:cs typeface="Arial" charset="0"/>
              </a:rPr>
              <a:t>​</a:t>
            </a:r>
          </a:p>
          <a:p>
            <a:pPr marL="285750" lvl="0" indent="-285750" fontAlgn="base">
              <a:buFont typeface="Arial" panose="020B0604020202020204" pitchFamily="34" charset="0"/>
              <a:buChar char="•"/>
            </a:pPr>
            <a:r>
              <a:rPr lang="es-CR" sz="1800" b="0" i="1" noProof="0" dirty="0">
                <a:effectLst/>
                <a:latin typeface="Calibri" panose="020F0502020204030204" pitchFamily="34" charset="0"/>
                <a:ea typeface="Calibri" panose="020F0502020204030204" pitchFamily="34" charset="0"/>
                <a:cs typeface="Arial" panose="020B0604020202020204" pitchFamily="34" charset="0"/>
              </a:rPr>
              <a:t>Sistemas y servicios de información sobre riesgos climáticos y de desastres</a:t>
            </a:r>
            <a:r>
              <a:rPr lang="es-CR" sz="1400" kern="1200" noProof="0" dirty="0">
                <a:solidFill>
                  <a:schemeClr val="tx1"/>
                </a:solidFill>
                <a:effectLst/>
                <a:latin typeface="+mn-lt"/>
                <a:ea typeface="ＭＳ Ｐゴシック" charset="0"/>
                <a:cs typeface="Arial" charset="0"/>
              </a:rPr>
              <a:t>, los cuales van desde capacidades para realizar análisis y estadísticas hasta pronósticos meteorológicos, modelación en torno al cambio climático y análisis epidemiológicos. </a:t>
            </a:r>
          </a:p>
          <a:p>
            <a:pPr fontAlgn="base"/>
            <a:r>
              <a:rPr lang="es-CR" sz="1400" kern="1200" noProof="0" dirty="0">
                <a:solidFill>
                  <a:schemeClr val="tx1"/>
                </a:solidFill>
                <a:effectLst/>
                <a:latin typeface="+mn-lt"/>
                <a:ea typeface="ＭＳ Ｐゴシック" charset="0"/>
                <a:cs typeface="Arial" charset="0"/>
              </a:rPr>
              <a:t> </a:t>
            </a:r>
          </a:p>
          <a:p>
            <a:pPr marL="285750" lvl="0" indent="-285750" fontAlgn="base">
              <a:buFont typeface="Arial" panose="020B0604020202020204" pitchFamily="34" charset="0"/>
              <a:buChar char="•"/>
            </a:pPr>
            <a:r>
              <a:rPr lang="es-CR" sz="1800" b="0" i="1" dirty="0">
                <a:effectLst/>
                <a:latin typeface="Calibri" panose="020F0502020204030204" pitchFamily="34" charset="0"/>
                <a:ea typeface="Calibri" panose="020F0502020204030204" pitchFamily="34" charset="0"/>
                <a:cs typeface="Arial" panose="020B0604020202020204" pitchFamily="34" charset="0"/>
              </a:rPr>
              <a:t>Un entorno construido a prueba de riesgos</a:t>
            </a:r>
            <a:r>
              <a:rPr lang="es-CR" sz="1400" kern="1200" noProof="0" dirty="0">
                <a:solidFill>
                  <a:schemeClr val="tx1"/>
                </a:solidFill>
                <a:effectLst/>
                <a:latin typeface="+mn-lt"/>
                <a:ea typeface="ＭＳ Ｐゴシック" charset="0"/>
                <a:cs typeface="Arial" charset="0"/>
              </a:rPr>
              <a:t>, lo que incluye tareas de diseño, construcción y reacondicionamiento resiliente. </a:t>
            </a:r>
          </a:p>
          <a:p>
            <a:pPr fontAlgn="base"/>
            <a:r>
              <a:rPr lang="es-CR" sz="1400" kern="1200" noProof="0" dirty="0">
                <a:solidFill>
                  <a:schemeClr val="tx1"/>
                </a:solidFill>
                <a:effectLst/>
                <a:latin typeface="+mn-lt"/>
                <a:ea typeface="ＭＳ Ｐゴシック" charset="0"/>
                <a:cs typeface="Arial" charset="0"/>
              </a:rPr>
              <a:t> </a:t>
            </a:r>
          </a:p>
          <a:p>
            <a:pPr marL="285750" lvl="0" indent="-285750" fontAlgn="base">
              <a:buFont typeface="Arial" panose="020B0604020202020204" pitchFamily="34" charset="0"/>
              <a:buChar char="•"/>
            </a:pPr>
            <a:r>
              <a:rPr lang="es-CR" sz="1400" i="1" kern="1200" noProof="0" dirty="0">
                <a:solidFill>
                  <a:schemeClr val="tx1"/>
                </a:solidFill>
                <a:effectLst/>
                <a:latin typeface="+mn-lt"/>
                <a:ea typeface="ＭＳ Ｐゴシック" charset="0"/>
                <a:cs typeface="Arial" charset="0"/>
              </a:rPr>
              <a:t>Soluciones basadas en la naturaleza</a:t>
            </a:r>
            <a:r>
              <a:rPr lang="es-CR" sz="1400" kern="1200" noProof="0" dirty="0">
                <a:solidFill>
                  <a:schemeClr val="tx1"/>
                </a:solidFill>
                <a:effectLst/>
                <a:latin typeface="+mn-lt"/>
                <a:ea typeface="ＭＳ Ｐゴシック" charset="0"/>
                <a:cs typeface="Arial" charset="0"/>
              </a:rPr>
              <a:t>, lo que incluye soluciones que ayuden a proteger, gestionar sosteniblemente y restaurar ecosistemas. ​</a:t>
            </a:r>
          </a:p>
          <a:p>
            <a:pPr fontAlgn="base"/>
            <a:r>
              <a:rPr lang="es-CR" sz="1400" kern="1200" noProof="0" dirty="0">
                <a:solidFill>
                  <a:schemeClr val="tx1"/>
                </a:solidFill>
                <a:effectLst/>
                <a:latin typeface="+mn-lt"/>
                <a:ea typeface="ＭＳ Ｐゴシック" charset="0"/>
                <a:cs typeface="Arial" charset="0"/>
              </a:rPr>
              <a:t> </a:t>
            </a:r>
          </a:p>
          <a:p>
            <a:pPr marL="285750" marR="0" lvl="0"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i="1" dirty="0">
                <a:solidFill>
                  <a:schemeClr val="bg1"/>
                </a:solidFill>
              </a:rPr>
              <a:t>Sensibilización, socialización de conocimiento y desarrollo de capacidades</a:t>
            </a:r>
            <a:r>
              <a:rPr lang="es-CR" sz="1400" kern="1200" noProof="0" dirty="0">
                <a:solidFill>
                  <a:schemeClr val="tx1"/>
                </a:solidFill>
                <a:effectLst/>
                <a:latin typeface="+mn-lt"/>
                <a:ea typeface="ＭＳ Ｐゴシック" charset="0"/>
                <a:cs typeface="Arial" charset="0"/>
              </a:rPr>
              <a:t>, medidas esenciales para velar por que los actores relevantes de toda la sociedad puedan contribuir a gestionar el riesgo. </a:t>
            </a:r>
          </a:p>
          <a:p>
            <a:pPr fontAlgn="base"/>
            <a:r>
              <a:rPr lang="es-CR" sz="1400" kern="1200" noProof="0" dirty="0">
                <a:solidFill>
                  <a:schemeClr val="tx1"/>
                </a:solidFill>
                <a:effectLst/>
                <a:latin typeface="+mn-lt"/>
                <a:ea typeface="ＭＳ Ｐゴシック" charset="0"/>
                <a:cs typeface="Arial" charset="0"/>
              </a:rPr>
              <a:t> </a:t>
            </a:r>
          </a:p>
          <a:p>
            <a:pPr marL="285750" lvl="0" indent="-285750" fontAlgn="base">
              <a:buFont typeface="Arial" panose="020B0604020202020204" pitchFamily="34" charset="0"/>
              <a:buChar char="•"/>
            </a:pPr>
            <a:r>
              <a:rPr lang="es-CR" sz="1400" i="1" kern="1200" noProof="0" dirty="0">
                <a:solidFill>
                  <a:schemeClr val="tx1"/>
                </a:solidFill>
                <a:effectLst/>
                <a:latin typeface="+mn-lt"/>
                <a:ea typeface="ＭＳ Ｐゴシック" charset="0"/>
                <a:cs typeface="Arial" charset="0"/>
              </a:rPr>
              <a:t>Mecanismos para la transferencia del riesgo, </a:t>
            </a:r>
            <a:r>
              <a:rPr lang="es-CR" sz="1400" i="0" kern="1200" noProof="0" dirty="0">
                <a:solidFill>
                  <a:schemeClr val="tx1"/>
                </a:solidFill>
                <a:effectLst/>
                <a:latin typeface="+mn-lt"/>
                <a:ea typeface="ＭＳ Ｐゴシック" charset="0"/>
                <a:cs typeface="Arial" charset="0"/>
              </a:rPr>
              <a:t>tales como medidas de protección social y seguros que respondan a los choques y los embates existentes. </a:t>
            </a:r>
            <a:endParaRPr lang="es-CR" sz="1400" kern="1200" noProof="0" dirty="0">
              <a:solidFill>
                <a:schemeClr val="tx1"/>
              </a:solidFill>
              <a:effectLst/>
              <a:latin typeface="+mn-lt"/>
              <a:ea typeface="ＭＳ Ｐゴシック" charset="0"/>
              <a:cs typeface="Arial" charset="0"/>
            </a:endParaRPr>
          </a:p>
          <a:p>
            <a:pPr fontAlgn="base"/>
            <a:r>
              <a:rPr lang="es-CR" sz="1400" kern="1200" noProof="0" dirty="0">
                <a:solidFill>
                  <a:schemeClr val="tx1"/>
                </a:solidFill>
                <a:effectLst/>
                <a:latin typeface="+mn-lt"/>
                <a:ea typeface="ＭＳ Ｐゴシック" charset="0"/>
                <a:cs typeface="Arial" charset="0"/>
              </a:rPr>
              <a:t> </a:t>
            </a:r>
          </a:p>
          <a:p>
            <a:pPr marL="285750" lvl="0" indent="-285750" fontAlgn="base">
              <a:buFont typeface="Arial" panose="020B0604020202020204" pitchFamily="34" charset="0"/>
              <a:buChar char="•"/>
            </a:pPr>
            <a:r>
              <a:rPr lang="es-CR" sz="1400" i="1" kern="1200" noProof="0" dirty="0">
                <a:solidFill>
                  <a:schemeClr val="tx1"/>
                </a:solidFill>
                <a:effectLst/>
                <a:latin typeface="+mn-lt"/>
                <a:ea typeface="ＭＳ Ｐゴシック" charset="0"/>
                <a:cs typeface="Arial" charset="0"/>
              </a:rPr>
              <a:t>Una gobernanza sensible al riesgo</a:t>
            </a:r>
            <a:r>
              <a:rPr lang="es-CR" sz="1400" kern="1200" noProof="0" dirty="0">
                <a:solidFill>
                  <a:schemeClr val="tx1"/>
                </a:solidFill>
                <a:effectLst/>
                <a:latin typeface="+mn-lt"/>
                <a:ea typeface="ＭＳ Ｐゴシック" charset="0"/>
                <a:cs typeface="Arial" charset="0"/>
              </a:rPr>
              <a:t>, la cual regula la forma en que los riesgos climáticos y de desastres se deben gestionar en diferentes sectores y quiénes deben rendir cuentas.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kern="1200" noProof="0" dirty="0">
                <a:solidFill>
                  <a:schemeClr val="tx1"/>
                </a:solidFill>
                <a:effectLst/>
                <a:latin typeface="+mn-lt"/>
                <a:ea typeface="ＭＳ Ｐゴシック" charset="0"/>
                <a:cs typeface="Arial" charset="0"/>
              </a:rPr>
              <a:t>Cuando se activan debido a los cambios observados en las amenazas, </a:t>
            </a:r>
            <a:r>
              <a:rPr lang="es-CR" sz="1400" i="1" kern="1200" noProof="0" dirty="0">
                <a:solidFill>
                  <a:schemeClr val="tx1"/>
                </a:solidFill>
                <a:effectLst/>
                <a:latin typeface="+mn-lt"/>
                <a:ea typeface="ＭＳ Ｐゴシック" charset="0"/>
                <a:cs typeface="Arial" charset="0"/>
              </a:rPr>
              <a:t>los sistemas de alerta temprana y las acciones preventivas </a:t>
            </a:r>
            <a:r>
              <a:rPr lang="es-CR" sz="1400" kern="1200" noProof="0" dirty="0">
                <a:solidFill>
                  <a:schemeClr val="tx1"/>
                </a:solidFill>
                <a:effectLst/>
                <a:latin typeface="+mn-lt"/>
                <a:ea typeface="ＭＳ Ｐゴシック" charset="0"/>
                <a:cs typeface="Arial" charset="0"/>
              </a:rPr>
              <a:t>ayudan a minimizar los efectos, mientras que una </a:t>
            </a:r>
            <a:r>
              <a:rPr lang="es-CR" sz="1400" i="1" kern="1200" noProof="0" dirty="0">
                <a:solidFill>
                  <a:schemeClr val="tx1"/>
                </a:solidFill>
                <a:effectLst/>
                <a:latin typeface="+mn-lt"/>
                <a:ea typeface="ＭＳ Ｐゴシック" charset="0"/>
                <a:cs typeface="Arial" charset="0"/>
              </a:rPr>
              <a:t>preparación adecuada permite una respuesta eficaz y la transición hacia una recuperación resiliente.</a:t>
            </a:r>
            <a:r>
              <a:rPr lang="es-CR" sz="1400" kern="1200" noProof="0" dirty="0">
                <a:solidFill>
                  <a:schemeClr val="tx1"/>
                </a:solidFill>
                <a:effectLst/>
                <a:latin typeface="+mn-lt"/>
                <a:ea typeface="ＭＳ Ｐゴシック" charset="0"/>
                <a:cs typeface="Arial" charset="0"/>
              </a:rPr>
              <a:t> A menudo, </a:t>
            </a: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se presentan de forma conjunta varios tipos de intervenciones para dirigirse a diversas </a:t>
            </a:r>
            <a:r>
              <a:rPr lang="es-419" sz="1800" i="1" dirty="0">
                <a:solidFill>
                  <a:srgbClr val="000000"/>
                </a:solidFill>
                <a:effectLst/>
                <a:latin typeface="Roboto" panose="02000000000000000000"/>
                <a:ea typeface="Times New Roman" panose="02020603050405020304" pitchFamily="18" charset="0"/>
                <a:cs typeface="Calibri" panose="020F0502020204030204" pitchFamily="34" charset="0"/>
              </a:rPr>
              <a:t>comunidades</a:t>
            </a: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 específicas y a </a:t>
            </a:r>
            <a:r>
              <a:rPr lang="es-419" sz="1800" i="1" dirty="0">
                <a:solidFill>
                  <a:srgbClr val="000000"/>
                </a:solidFill>
                <a:effectLst/>
                <a:latin typeface="Roboto" panose="02000000000000000000"/>
                <a:ea typeface="Times New Roman" panose="02020603050405020304" pitchFamily="18" charset="0"/>
                <a:cs typeface="Calibri" panose="020F0502020204030204" pitchFamily="34" charset="0"/>
              </a:rPr>
              <a:t>actores claves del sector privado</a:t>
            </a:r>
            <a:r>
              <a:rPr lang="es-CR" sz="1400" i="1" kern="1200" noProof="0" dirty="0">
                <a:solidFill>
                  <a:schemeClr val="tx1"/>
                </a:solidFill>
                <a:effectLst/>
                <a:latin typeface="+mn-lt"/>
                <a:ea typeface="ＭＳ Ｐゴシック" charset="0"/>
                <a:cs typeface="Arial" charset="0"/>
              </a:rPr>
              <a:t>.</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En el contexto de la emergencia climática y la pandemia del COVID-19, debemos reconocer que los beneficios del desarrollo que se han podido lograr durante muchos años pueden desaparecer debido a riesgos climáticos y de desastres, tanto nuevos como aquellos que se han venido acumulando</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b="0" kern="1200" noProof="0" dirty="0">
                <a:solidFill>
                  <a:schemeClr val="tx1"/>
                </a:solidFill>
                <a:effectLst/>
                <a:latin typeface="+mn-lt"/>
                <a:ea typeface="ＭＳ Ｐゴシック" charset="0"/>
                <a:cs typeface="Arial" charset="0"/>
              </a:rPr>
              <a:t>Al integrar medidas adecuadas de adaptación y de reducción del riesgo de desastres en la vía de cambio que se ha vislumbrado, se establece un “mecanismo de cambio” que fortalece las capacidades para la gestión del riesgo y reduce las amenazas climáticas para los resultados de desarrollo que está intentando lograr. </a:t>
            </a:r>
            <a:endParaRPr lang="es-CR" sz="1400" kern="1200" noProof="0" dirty="0">
              <a:solidFill>
                <a:schemeClr val="tx1"/>
              </a:solidFill>
              <a:effectLst/>
              <a:latin typeface="+mn-lt"/>
              <a:ea typeface="ＭＳ Ｐゴシック" charset="0"/>
              <a:cs typeface="Arial" charset="0"/>
            </a:endParaRPr>
          </a:p>
          <a:p>
            <a:pPr fontAlgn="base"/>
            <a:r>
              <a:rPr lang="es-CR" sz="1400" kern="1200" noProof="0" dirty="0">
                <a:solidFill>
                  <a:schemeClr val="tx1"/>
                </a:solidFill>
                <a:effectLst/>
                <a:latin typeface="+mn-lt"/>
                <a:ea typeface="ＭＳ Ｐゴシック" charset="0"/>
                <a:cs typeface="Arial" charset="0"/>
              </a:rPr>
              <a:t>​</a:t>
            </a:r>
            <a:endParaRPr lang="es-CR" b="1" noProof="0"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15</a:t>
            </a:fld>
            <a:endParaRPr lang="fr-FR" dirty="0"/>
          </a:p>
        </p:txBody>
      </p:sp>
    </p:spTree>
    <p:extLst>
      <p:ext uri="{BB962C8B-B14F-4D97-AF65-F5344CB8AC3E}">
        <p14:creationId xmlns:p14="http://schemas.microsoft.com/office/powerpoint/2010/main" val="372236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CR"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s-CR" sz="1400" b="0" i="0" kern="1200" dirty="0">
                <a:solidFill>
                  <a:schemeClr val="tx1"/>
                </a:solidFill>
                <a:effectLst/>
                <a:latin typeface="+mn-lt"/>
                <a:ea typeface="ＭＳ Ｐゴシック" charset="0"/>
                <a:cs typeface="Arial" charset="0"/>
              </a:rPr>
              <a:t>. </a:t>
            </a:r>
          </a:p>
          <a:p>
            <a:pPr fontAlgn="base"/>
            <a:endParaRPr lang="es-CR" sz="1400" b="0" i="0" kern="120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Hay cinco transparencias de infografías para “Mecanismos del cambio: Medición de la forma en que ayudamos a aumentar la resiliencia frente al cambo climático y los desastres en el Marco de Cooperación</a:t>
            </a:r>
            <a:r>
              <a:rPr lang="es-CR" dirty="0"/>
              <a:t>” (cada una contiene dos infografías, para un total de diez) y se deben usar juntas. </a:t>
            </a:r>
            <a:endParaRPr lang="es-CR" sz="1400" b="1" kern="1200" dirty="0">
              <a:solidFill>
                <a:schemeClr val="tx1"/>
              </a:solidFill>
              <a:effectLst/>
              <a:latin typeface="+mn-lt"/>
              <a:ea typeface="ＭＳ Ｐゴシック" charset="0"/>
              <a:cs typeface="Arial" charset="0"/>
            </a:endParaRPr>
          </a:p>
          <a:p>
            <a:pPr fontAlgn="base"/>
            <a:endParaRPr lang="es-CR" sz="1400" b="0" i="0"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 (son idénticos para todas las transparencias con este título: 1 a 5)</a:t>
            </a:r>
            <a:r>
              <a:rPr lang="es-CR"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a:t>
            </a:r>
            <a:r>
              <a:rPr lang="es-CR" sz="1400" b="0" kern="1200" noProof="0" dirty="0">
                <a:solidFill>
                  <a:schemeClr val="tx1"/>
                </a:solidFill>
                <a:effectLst/>
                <a:latin typeface="+mn-lt"/>
                <a:ea typeface="ＭＳ Ｐゴシック" charset="0"/>
                <a:cs typeface="Arial" charset="0"/>
              </a:rPr>
              <a:t>para </a:t>
            </a:r>
            <a:r>
              <a:rPr lang="es-CR" sz="1400" b="0" i="1" kern="1200" noProof="0" dirty="0">
                <a:solidFill>
                  <a:schemeClr val="tx1"/>
                </a:solidFill>
                <a:effectLst/>
                <a:latin typeface="+mn-lt"/>
                <a:ea typeface="ＭＳ Ｐゴシック" charset="0"/>
                <a:cs typeface="Arial" charset="0"/>
              </a:rPr>
              <a:t>soluciones estratégicas de desarrollo/áreas de resultados</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Al tomar en cuenta los riesgos climáticos y de desastres en el país, ¿cuáles de las opciones para la gestión del riesgo en la infografía pueden fortalecer más eficazmente la resiliencia de la vía de cambio en su área asignada de resultados/solución de desarrollo?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i="0" kern="1200" dirty="0">
                <a:solidFill>
                  <a:schemeClr val="tx1"/>
                </a:solidFill>
                <a:effectLst/>
                <a:latin typeface="+mn-lt"/>
                <a:ea typeface="ＭＳ Ｐゴシック" charset="0"/>
                <a:cs typeface="Arial" charset="0"/>
              </a:rPr>
              <a:t>¿Cuáles son las capacidades que se deben desarrollar para aplicar con éxito esa opción para la gestión del riesgo?  ¿Quiénes son los actores relevantes cuyas capacidades deben fortalecerse (instituciones, comunidades, entidades del sector privado, etc.)? </a:t>
            </a:r>
            <a:endParaRPr lang="es-CR" sz="1400" b="0" kern="1200" dirty="0">
              <a:solidFill>
                <a:schemeClr val="tx1"/>
              </a:solidFill>
              <a:effectLst/>
              <a:latin typeface="+mn-lt"/>
              <a:ea typeface="ＭＳ Ｐゴシック" charset="0"/>
              <a:cs typeface="Arial" charset="0"/>
            </a:endParaRPr>
          </a:p>
          <a:p>
            <a:pPr marL="520700" lvl="1" indent="0" fontAlgn="base">
              <a:buFont typeface="Arial" panose="020B0604020202020204" pitchFamily="34" charset="0"/>
              <a:buNone/>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¿De qué forma podemos añadir esta opción para la gestión del riesgo en la vía de cambio.  ¿La agregamos como un nuevo elemento (</a:t>
            </a:r>
            <a:r>
              <a:rPr lang="es-CR" sz="1400" b="0" i="1" kern="1200" dirty="0">
                <a:solidFill>
                  <a:schemeClr val="tx1"/>
                </a:solidFill>
                <a:effectLst/>
                <a:latin typeface="+mn-lt"/>
                <a:ea typeface="ＭＳ Ｐゴシック" charset="0"/>
                <a:cs typeface="Arial" charset="0"/>
              </a:rPr>
              <a:t>“</a:t>
            </a:r>
            <a:r>
              <a:rPr lang="es-CR" sz="1400" b="0" i="0" kern="1200" dirty="0">
                <a:solidFill>
                  <a:schemeClr val="tx1"/>
                </a:solidFill>
                <a:effectLst/>
                <a:latin typeface="+mn-lt"/>
                <a:ea typeface="ＭＳ Ｐゴシック" charset="0"/>
                <a:cs typeface="Arial" charset="0"/>
              </a:rPr>
              <a:t>si </a:t>
            </a:r>
            <a:r>
              <a:rPr lang="es-CR" sz="1400" b="0" i="1" kern="1200" dirty="0">
                <a:solidFill>
                  <a:schemeClr val="tx1"/>
                </a:solidFill>
                <a:effectLst/>
                <a:latin typeface="+mn-lt"/>
                <a:ea typeface="ＭＳ Ｐゴシック" charset="0"/>
                <a:cs typeface="Arial" charset="0"/>
              </a:rPr>
              <a:t>los sistemas nacionales de salud tienen la capacidad necesaria para mitigar el riesgo, planificar una respuesta e implementarla frente a una epidemia</a:t>
            </a:r>
            <a:r>
              <a:rPr lang="es-CR" sz="1400" b="0" i="0" kern="1200" dirty="0">
                <a:solidFill>
                  <a:schemeClr val="tx1"/>
                </a:solidFill>
                <a:effectLst/>
                <a:latin typeface="+mn-lt"/>
                <a:ea typeface="ＭＳ Ｐゴシック" charset="0"/>
                <a:cs typeface="Arial" charset="0"/>
              </a:rPr>
              <a:t>”) o la integramos en otro elemento que ya se ha propuesto?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285750" lvl="0" indent="-285750" fontAlgn="base">
              <a:buFont typeface="Arial" panose="020B0604020202020204" pitchFamily="34" charset="0"/>
              <a:buChar char="•"/>
            </a:pPr>
            <a:r>
              <a:rPr lang="es-CR" sz="1400" b="0" i="0" kern="1200" noProof="0" dirty="0">
                <a:solidFill>
                  <a:schemeClr val="tx1"/>
                </a:solidFill>
                <a:effectLst/>
                <a:latin typeface="+mj-lt"/>
                <a:ea typeface="ＭＳ Ｐゴシック" charset="0"/>
                <a:cs typeface="Arial" charset="0"/>
              </a:rPr>
              <a:t>Para  aquellos grupos que estén trabajando en los </a:t>
            </a:r>
            <a:r>
              <a:rPr lang="es-CR" sz="1400" b="0" i="1" kern="1200" noProof="0" dirty="0">
                <a:solidFill>
                  <a:schemeClr val="tx1"/>
                </a:solidFill>
                <a:effectLst/>
                <a:latin typeface="+mj-lt"/>
                <a:ea typeface="ＭＳ Ｐゴシック" charset="0"/>
                <a:cs typeface="Arial" charset="0"/>
              </a:rPr>
              <a:t>Planes Anuales </a:t>
            </a:r>
            <a:r>
              <a:rPr lang="es-CR" sz="1400" b="0" i="0" kern="1200" noProof="0" dirty="0">
                <a:solidFill>
                  <a:schemeClr val="tx1"/>
                </a:solidFill>
                <a:effectLst/>
                <a:latin typeface="+mj-lt"/>
                <a:ea typeface="ＭＳ Ｐゴシック" charset="0"/>
                <a:cs typeface="Arial" charset="0"/>
              </a:rPr>
              <a:t>o en el </a:t>
            </a:r>
            <a:r>
              <a:rPr lang="es-CR" sz="1400" b="0" i="1" kern="1200" noProof="0" dirty="0">
                <a:solidFill>
                  <a:schemeClr val="tx1"/>
                </a:solidFill>
                <a:effectLst/>
                <a:latin typeface="+mj-lt"/>
                <a:ea typeface="ＭＳ Ｐゴシック" charset="0"/>
                <a:cs typeface="Arial" charset="0"/>
              </a:rPr>
              <a:t>Marco de Resultados </a:t>
            </a:r>
            <a:r>
              <a:rPr lang="es-CR" sz="1400" b="0" i="0" kern="1200" noProof="0" dirty="0">
                <a:solidFill>
                  <a:schemeClr val="tx1"/>
                </a:solidFill>
                <a:effectLst/>
                <a:latin typeface="+mj-lt"/>
                <a:ea typeface="ＭＳ Ｐゴシック" charset="0"/>
                <a:cs typeface="Arial" charset="0"/>
              </a:rPr>
              <a:t>del Marco de Cooperación</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¿Cómo podemos monitorear de mejor forma los resultados relacionados con la resiliencia o las capacidades para la gestión del riesgo fortalecidas a través de las labores de las Naciones Unidas en esta área de resultados?</a:t>
            </a:r>
            <a:endParaRPr lang="es-CR" sz="1400" b="0"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De ser posible, distribuya entre el grupo una copia impresa de uno, algunos o todos los documentos siguientes:</a:t>
            </a:r>
          </a:p>
          <a:p>
            <a:pPr marL="285750" indent="-285750" fontAlgn="base">
              <a:buFontTx/>
              <a:buChar char="-"/>
            </a:pPr>
            <a:r>
              <a:rPr lang="es-CR" sz="1400" b="0" kern="1200" dirty="0">
                <a:solidFill>
                  <a:schemeClr val="tx1"/>
                </a:solidFill>
                <a:effectLst/>
                <a:latin typeface="+mn-lt"/>
                <a:ea typeface="ＭＳ Ｐゴシック" charset="0"/>
                <a:cs typeface="Arial" charset="0"/>
              </a:rPr>
              <a:t>Más detalles sobre cada una de estas soluciones: páginas 29 a 34 de la Guía. </a:t>
            </a:r>
          </a:p>
          <a:p>
            <a:pPr marL="285750" indent="-285750" fontAlgn="base">
              <a:buFontTx/>
              <a:buChar char="-"/>
            </a:pPr>
            <a:r>
              <a:rPr lang="es-CR" sz="1400" b="0" kern="1200" dirty="0">
                <a:solidFill>
                  <a:schemeClr val="tx1"/>
                </a:solidFill>
                <a:effectLst/>
                <a:latin typeface="+mn-lt"/>
                <a:ea typeface="ＭＳ Ｐゴシック" charset="0"/>
                <a:cs typeface="Arial" charset="0"/>
              </a:rPr>
              <a:t>Una reseña general de los riesgos de y para los Objetivos de Desarrollo Sostenible (ODS) relevantes, así como intervenciones adecuadas para la gestión de riesgos climáticos y de desastres: escoja los ODS relevantes (cada uno tiene 1 o 2 páginas) en el Anexo 2 de la Guía (inicia en la página 52). </a:t>
            </a:r>
          </a:p>
          <a:p>
            <a:pPr marL="285750" indent="-285750" fontAlgn="base">
              <a:buFontTx/>
              <a:buChar char="-"/>
            </a:pPr>
            <a:r>
              <a:rPr lang="es-CR" sz="1400" b="0" kern="1200" dirty="0">
                <a:solidFill>
                  <a:schemeClr val="tx1"/>
                </a:solidFill>
                <a:effectLst/>
                <a:latin typeface="+mn-lt"/>
                <a:ea typeface="ＭＳ Ｐゴシック" charset="0"/>
                <a:cs typeface="Arial" charset="0"/>
              </a:rPr>
              <a:t>Ejemplos de indicadores adecuados para el Marco de Cooperación relacionados con la resiliencia climática y frente a los desastres: pagina 37 de la Guía.</a:t>
            </a:r>
            <a:endParaRPr lang="es-CR" sz="1400" b="1" i="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dirty="0">
                <a:solidFill>
                  <a:schemeClr val="tx1"/>
                </a:solidFill>
                <a:effectLst/>
                <a:latin typeface="+mn-lt"/>
                <a:ea typeface="ＭＳ Ｐゴシック" charset="0"/>
                <a:cs typeface="Arial" charset="0"/>
              </a:rPr>
              <a:t>:  </a:t>
            </a:r>
            <a:endParaRPr lang="es-CR" sz="1400" kern="1200" dirty="0">
              <a:solidFill>
                <a:schemeClr val="tx1"/>
              </a:solidFill>
              <a:effectLst/>
              <a:latin typeface="+mn-lt"/>
              <a:ea typeface="ＭＳ Ｐゴシック" charset="0"/>
              <a:cs typeface="Arial" charset="0"/>
            </a:endParaRPr>
          </a:p>
          <a:p>
            <a:pPr fontAlgn="base"/>
            <a:endParaRPr lang="es-CR" sz="1400" kern="1200" dirty="0">
              <a:solidFill>
                <a:schemeClr val="tx1"/>
              </a:solidFill>
              <a:effectLst/>
              <a:latin typeface="+mn-lt"/>
              <a:ea typeface="ＭＳ Ｐゴシック" charset="0"/>
              <a:cs typeface="Arial" charset="0"/>
            </a:endParaRPr>
          </a:p>
          <a:p>
            <a:pPr fontAlgn="base"/>
            <a:r>
              <a:rPr lang="es-CR" sz="1400" kern="1200" dirty="0">
                <a:solidFill>
                  <a:schemeClr val="tx1"/>
                </a:solidFill>
                <a:effectLst/>
                <a:latin typeface="+mn-lt"/>
                <a:ea typeface="ＭＳ Ｐゴシック" charset="0"/>
                <a:cs typeface="Arial" charset="0"/>
              </a:rPr>
              <a:t>Si bien las medidas para la adaptación al cambio climático y la reducción del riesgo de desastres (incluidos los brotes de enfermedades, las epidemias y las pandemias) pueden parecer diferentes en distintos sectores, se puede afirmar que la mayoría de estas se incluyen dentro de diez amplias categorías. Esta transparencia muestra dos de estas y cuáles de las áreas de los ODS son más relevantes para lo siguiente: </a:t>
            </a:r>
          </a:p>
          <a:p>
            <a:pPr fontAlgn="base"/>
            <a:r>
              <a:rPr lang="es-CR" sz="1400" kern="1200" dirty="0">
                <a:solidFill>
                  <a:schemeClr val="tx1"/>
                </a:solidFill>
                <a:effectLst/>
                <a:latin typeface="+mn-lt"/>
                <a:ea typeface="ＭＳ Ｐゴシック" charset="0"/>
                <a:cs typeface="Arial" charset="0"/>
              </a:rPr>
              <a:t> </a:t>
            </a:r>
            <a:endParaRPr lang="es-CR" sz="1400" b="1" kern="120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ES" sz="1400" b="0" u="sng" dirty="0">
                <a:solidFill>
                  <a:schemeClr val="accent2"/>
                </a:solidFill>
              </a:rPr>
              <a:t>Sistemas y servicios de información sobre riesgos climáticos </a:t>
            </a:r>
            <a:r>
              <a:rPr lang="es-CR" sz="1400" b="0" u="sng" dirty="0">
                <a:solidFill>
                  <a:schemeClr val="accent2"/>
                </a:solidFill>
              </a:rPr>
              <a:t>y de desastres</a:t>
            </a:r>
          </a:p>
          <a:p>
            <a:pPr marL="0" marR="0" lvl="0" indent="0" algn="l" defTabSz="1042988" rtl="0" eaLnBrk="0" fontAlgn="base" latinLnBrk="0" hangingPunct="0">
              <a:lnSpc>
                <a:spcPct val="100000"/>
              </a:lnSpc>
              <a:spcBef>
                <a:spcPct val="30000"/>
              </a:spcBef>
              <a:spcAft>
                <a:spcPct val="0"/>
              </a:spcAft>
              <a:buClrTx/>
              <a:buSzTx/>
              <a:buFontTx/>
              <a:buNone/>
              <a:tabLst/>
              <a:defRPr/>
            </a:pPr>
            <a:r>
              <a:rPr lang="es-419" sz="1800" dirty="0">
                <a:effectLst/>
                <a:latin typeface="Calibri" panose="020F0502020204030204" pitchFamily="34" charset="0"/>
                <a:ea typeface="Calibri" panose="020F0502020204030204" pitchFamily="34" charset="0"/>
                <a:cs typeface="Arial" panose="020B0604020202020204" pitchFamily="34" charset="0"/>
              </a:rPr>
              <a:t>La disponibilidad de sistemas y servicios de información sobre amenazas y riesgos climáticos y de desastres es un componente esencial para propiciar que las instancias decisorias, el sector privado y el público en general tomen decisiones que incorporen el riesgo. Esto también permite la generación de informes sobre los indicadores tanto de los ODS como del Marco de Sendai para la Reducción del Riesgo de Desastres</a:t>
            </a:r>
            <a:r>
              <a:rPr lang="es-CR" b="0" dirty="0"/>
              <a:t>. </a:t>
            </a:r>
          </a:p>
          <a:p>
            <a:pPr fontAlgn="base"/>
            <a:endParaRPr lang="es-CR" b="0" dirty="0"/>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Los sistemas y los servicios de información sobre riesgos climáticos y de desastres requieren el desarrollo de capacidades para poder llevar a cabo lo siguiente</a:t>
            </a:r>
            <a:r>
              <a:rPr lang="es-CR" b="0" dirty="0"/>
              <a:t>:</a:t>
            </a:r>
          </a:p>
          <a:p>
            <a:pPr marL="285750" marR="0" indent="-285750">
              <a:lnSpc>
                <a:spcPct val="107000"/>
              </a:lnSpc>
              <a:spcBef>
                <a:spcPts val="0"/>
              </a:spcBef>
              <a:spcAft>
                <a:spcPts val="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Evaluaciones de vulnerabilidades y riesgos en los ámbitos nacional, sectorial y comunitario.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Seguimiento y análisis de las amenazas existentes, al igual que del clima y la salud, lo que incluye la uniformización de tecnología.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Recopilación de datos desagregados por sexo, edad, discapacidad y área geográfica sobre morbilidad, vulnerabilidad, pérdidas y daños y desplazamiento, así como sobre capacidades para gestionar el riesgo.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Elaboración de productos de información sobre riesgos climáticos y de desastres, así como herramientas para respaldar las decisiones tomadas.</a:t>
            </a:r>
            <a:endParaRPr lang="es-CR" b="0" dirty="0"/>
          </a:p>
          <a:p>
            <a:pPr fontAlgn="base"/>
            <a:endParaRPr lang="es-CR" b="0" dirty="0"/>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Las oficinas nacionales de estadísticas, los servicios meteorológicos e hidrológicos nacionales y los ministerios sectoriales son contrapartes fundamentales. Entre las posibles contrapartes también se encuentran las organizaciones regionales y el sector académico</a:t>
            </a:r>
            <a:r>
              <a:rPr lang="es-CR" b="0" dirty="0"/>
              <a:t>. </a:t>
            </a:r>
          </a:p>
          <a:p>
            <a:pPr fontAlgn="base"/>
            <a:endParaRPr lang="es-CR" b="0" dirty="0"/>
          </a:p>
          <a:p>
            <a:pPr marL="0" marR="0" lvl="0" indent="0" algn="l" defTabSz="1042988" rtl="0" eaLnBrk="0" fontAlgn="base" latinLnBrk="0" hangingPunct="0">
              <a:lnSpc>
                <a:spcPct val="100000"/>
              </a:lnSpc>
              <a:spcBef>
                <a:spcPct val="30000"/>
              </a:spcBef>
              <a:spcAft>
                <a:spcPct val="0"/>
              </a:spcAft>
              <a:buClrTx/>
              <a:buSzTx/>
              <a:buFontTx/>
              <a:buNone/>
              <a:tabLst/>
              <a:defRPr/>
            </a:pPr>
            <a:r>
              <a:rPr lang="es-419" sz="1800" dirty="0">
                <a:effectLst/>
                <a:latin typeface="Calibri" panose="020F0502020204030204" pitchFamily="34" charset="0"/>
                <a:ea typeface="Calibri" panose="020F0502020204030204" pitchFamily="34" charset="0"/>
                <a:cs typeface="Arial" panose="020B0604020202020204" pitchFamily="34" charset="0"/>
              </a:rPr>
              <a:t>Ejemplo de un indicador: Porcentaje de administraciones de gobiernos provinciales/distritales con acceso a paneles de información (dashboards) sobre riesgos climáticos y de desastres, desagregada a nivel local. </a:t>
            </a:r>
            <a:endParaRPr lang="es-CR" b="0" dirty="0"/>
          </a:p>
          <a:p>
            <a:pPr fontAlgn="base"/>
            <a:endParaRPr lang="es-CR" b="0" u="sng" dirty="0"/>
          </a:p>
          <a:p>
            <a:pPr fontAlgn="base"/>
            <a:r>
              <a:rPr lang="es-CR" b="0" u="sng" dirty="0"/>
              <a:t>Sensibilización, socialización del conocimiento y desarrollo de capacidades</a:t>
            </a:r>
          </a:p>
          <a:p>
            <a:pPr fontAlgn="base"/>
            <a:r>
              <a:rPr lang="es-419" sz="1800" dirty="0">
                <a:solidFill>
                  <a:srgbClr val="000000"/>
                </a:solidFill>
                <a:effectLst/>
                <a:latin typeface="Calibri" panose="020F0502020204030204" pitchFamily="34" charset="0"/>
                <a:ea typeface="Calibri" panose="020F0502020204030204" pitchFamily="34" charset="0"/>
              </a:rPr>
              <a:t>Las inversiones en tareas de sensibilización, desarrollo de capacidades de forma focalizada y socialización o diseminación del conocimiento impulsan las capacidades del público, las instancias decisorias, las empresas y la sociedad civil para asumir su propia gestión de los riesgos climáticos y de desastres. Esto también es fundamental para aumentar la demanda de inversiones públicas y privadas en medidas para gestionar el riesgo, aumentar los niveles de conformidad con los reglamentos y las normas que se han establecido, aumentar el diálogo entre los encargados de las políticas y las ciencias, y estimular una participación pública bien fundada en la gobernanza del riesgo</a:t>
            </a:r>
            <a:r>
              <a:rPr lang="es-CR" b="0" dirty="0"/>
              <a:t>.</a:t>
            </a:r>
          </a:p>
          <a:p>
            <a:pPr fontAlgn="base"/>
            <a:endParaRPr lang="es-CR" b="0" dirty="0"/>
          </a:p>
          <a:p>
            <a:pPr fontAlgn="base"/>
            <a:r>
              <a:rPr lang="es-419" sz="1800" dirty="0">
                <a:solidFill>
                  <a:srgbClr val="000000"/>
                </a:solidFill>
                <a:effectLst/>
                <a:latin typeface="Calibri" panose="020F0502020204030204" pitchFamily="34" charset="0"/>
                <a:ea typeface="Calibri" panose="020F0502020204030204" pitchFamily="34" charset="0"/>
              </a:rPr>
              <a:t>Entre las actividades para respaldar las tareas de sensibilización, desarrollo de conocimiento y aumento de capacidades se encuentran las siguientes</a:t>
            </a:r>
            <a:r>
              <a:rPr lang="es-CR" b="0" dirty="0"/>
              <a:t>:</a:t>
            </a:r>
          </a:p>
          <a:p>
            <a:pPr marL="285750" marR="0" indent="-285750">
              <a:lnSpc>
                <a:spcPct val="107000"/>
              </a:lnSpc>
              <a:spcBef>
                <a:spcPts val="0"/>
              </a:spcBef>
              <a:spcAft>
                <a:spcPts val="0"/>
              </a:spcAft>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Campañas de sensibilización.</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Educación y capacitación formal e informal, lo que incluye formación vocacional y del servicio civil.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rPr>
              <a:t>Establecimiento de plataformas sectoriales, nacionales y transfronterizas para propósitos de intercambios e investigaciones.</a:t>
            </a:r>
          </a:p>
          <a:p>
            <a:r>
              <a:rPr lang="es-CR" b="0" dirty="0"/>
              <a:t> </a:t>
            </a:r>
          </a:p>
          <a:p>
            <a:pPr fontAlgn="base"/>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Además de las contrapartes gubernamentales, entre los posibles socios de trabajo se pueden mencionar los círculos académicos, los medios de comunicación, el sector privado, las ONG, las organizaciones de pueblos indígenas, las organizaciones de jóvenes, las organizaciones de personas con discapacidad y el Movimiento Internacional de la Cruz Roja y de la Media Luna Roja</a:t>
            </a:r>
            <a:r>
              <a:rPr lang="es-CR" b="0" dirty="0"/>
              <a:t>. </a:t>
            </a:r>
          </a:p>
          <a:p>
            <a:pPr fontAlgn="base"/>
            <a:endParaRPr lang="es-CR" b="0" dirty="0"/>
          </a:p>
          <a:p>
            <a:pPr fontAlgn="base"/>
            <a:r>
              <a:rPr lang="es-CR" b="0" dirty="0"/>
              <a:t>Ejemplo de un indicador: </a:t>
            </a:r>
            <a:r>
              <a:rPr lang="es-419" sz="1800" i="0" dirty="0">
                <a:effectLst/>
                <a:latin typeface="Calibri" panose="020F0502020204030204" pitchFamily="34" charset="0"/>
                <a:ea typeface="Calibri" panose="020F0502020204030204" pitchFamily="34" charset="0"/>
              </a:rPr>
              <a:t>Número de agricultores y agricultoras que son miembros de plataformas de conocimiento sobre la adaptación al cambio climático</a:t>
            </a:r>
            <a:r>
              <a:rPr lang="es-CR" b="0" i="0" dirty="0"/>
              <a:t>. </a:t>
            </a:r>
          </a:p>
          <a:p>
            <a:pPr fontAlgn="base"/>
            <a:endParaRPr lang="es-CR" b="0" dirty="0"/>
          </a:p>
          <a:p>
            <a:pPr fontAlgn="base"/>
            <a:endParaRPr lang="es-CR" b="0" dirty="0"/>
          </a:p>
          <a:p>
            <a:pPr fontAlgn="base"/>
            <a:endParaRPr lang="es-CR" b="0"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16</a:t>
            </a:fld>
            <a:endParaRPr lang="fr-FR" dirty="0"/>
          </a:p>
        </p:txBody>
      </p:sp>
    </p:spTree>
    <p:extLst>
      <p:ext uri="{BB962C8B-B14F-4D97-AF65-F5344CB8AC3E}">
        <p14:creationId xmlns:p14="http://schemas.microsoft.com/office/powerpoint/2010/main" val="2262735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CR"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s-CR" sz="1400" b="0" i="0" kern="1200" dirty="0">
                <a:solidFill>
                  <a:schemeClr val="tx1"/>
                </a:solidFill>
                <a:effectLst/>
                <a:latin typeface="+mn-lt"/>
                <a:ea typeface="ＭＳ Ｐゴシック" charset="0"/>
                <a:cs typeface="Arial" charset="0"/>
              </a:rPr>
              <a:t>. </a:t>
            </a:r>
          </a:p>
          <a:p>
            <a:pPr fontAlgn="base"/>
            <a:endParaRPr lang="es-CR" sz="1400" b="0" i="0" kern="120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Hay cinco transparencias de infografías para “Mecanismos del cambio: Medición de la forma en que ayudamos a aumentar la resiliencia frente al cambo climático y los desastres en el Marco de Cooperación</a:t>
            </a:r>
            <a:r>
              <a:rPr lang="es-CR" dirty="0"/>
              <a:t>” (cada una contiene dos infografías, para un total de diez) y se deben usar juntas. </a:t>
            </a:r>
            <a:endParaRPr lang="es-CR" sz="1400" b="1" kern="1200" dirty="0">
              <a:solidFill>
                <a:schemeClr val="tx1"/>
              </a:solidFill>
              <a:effectLst/>
              <a:latin typeface="+mn-lt"/>
              <a:ea typeface="ＭＳ Ｐゴシック" charset="0"/>
              <a:cs typeface="Arial" charset="0"/>
            </a:endParaRPr>
          </a:p>
          <a:p>
            <a:pPr fontAlgn="base"/>
            <a:endParaRPr lang="es-CR" sz="1400" b="0" i="0"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 (son idénticos para todas las transparencias con este título: 1 a 5)</a:t>
            </a:r>
            <a:r>
              <a:rPr lang="es-CR"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a:t>
            </a:r>
            <a:r>
              <a:rPr lang="es-CR" sz="1400" b="0" kern="1200" noProof="0" dirty="0">
                <a:solidFill>
                  <a:schemeClr val="tx1"/>
                </a:solidFill>
                <a:effectLst/>
                <a:latin typeface="+mn-lt"/>
                <a:ea typeface="ＭＳ Ｐゴシック" charset="0"/>
                <a:cs typeface="Arial" charset="0"/>
              </a:rPr>
              <a:t>para </a:t>
            </a:r>
            <a:r>
              <a:rPr lang="es-CR" sz="1400" b="0" i="1" kern="1200" noProof="0" dirty="0">
                <a:solidFill>
                  <a:schemeClr val="tx1"/>
                </a:solidFill>
                <a:effectLst/>
                <a:latin typeface="+mn-lt"/>
                <a:ea typeface="ＭＳ Ｐゴシック" charset="0"/>
                <a:cs typeface="Arial" charset="0"/>
              </a:rPr>
              <a:t>soluciones estratégicas de desarrollo/áreas de resultados</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Al tomar en cuenta los riesgos climáticos y de desastres en el país, ¿cuáles de las opciones para la gestión del riesgo en la infografía pueden fortalecer más eficazmente la resiliencia de la vía de cambio en su área asignada de resultados/solución de desarrollo?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i="0" kern="1200" dirty="0">
                <a:solidFill>
                  <a:schemeClr val="tx1"/>
                </a:solidFill>
                <a:effectLst/>
                <a:latin typeface="+mn-lt"/>
                <a:ea typeface="ＭＳ Ｐゴシック" charset="0"/>
                <a:cs typeface="Arial" charset="0"/>
              </a:rPr>
              <a:t>¿Cuáles son las capacidades que se deben desarrollar para aplicar con éxito esa opción para la gestión del riesgo?  ¿Quiénes son los actores relevantes cuyas capacidades deben fortalecerse (instituciones, comunidades, entidades del sector privado, etc.)? </a:t>
            </a:r>
            <a:endParaRPr lang="es-CR" sz="1400" b="0" kern="1200" dirty="0">
              <a:solidFill>
                <a:schemeClr val="tx1"/>
              </a:solidFill>
              <a:effectLst/>
              <a:latin typeface="+mn-lt"/>
              <a:ea typeface="ＭＳ Ｐゴシック" charset="0"/>
              <a:cs typeface="Arial" charset="0"/>
            </a:endParaRPr>
          </a:p>
          <a:p>
            <a:pPr marL="520700" lvl="1" indent="0" fontAlgn="base">
              <a:buFont typeface="Arial" panose="020B0604020202020204" pitchFamily="34" charset="0"/>
              <a:buNone/>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¿De qué forma podemos añadir esta opción para la gestión del riesgo en la vía de cambio.  ¿La agregamos como un nuevo elemento (</a:t>
            </a:r>
            <a:r>
              <a:rPr lang="es-CR" sz="1400" b="0" i="1" kern="1200" dirty="0">
                <a:solidFill>
                  <a:schemeClr val="tx1"/>
                </a:solidFill>
                <a:effectLst/>
                <a:latin typeface="+mn-lt"/>
                <a:ea typeface="ＭＳ Ｐゴシック" charset="0"/>
                <a:cs typeface="Arial" charset="0"/>
              </a:rPr>
              <a:t>“</a:t>
            </a:r>
            <a:r>
              <a:rPr lang="es-CR" sz="1400" b="0" i="0" kern="1200" dirty="0">
                <a:solidFill>
                  <a:schemeClr val="tx1"/>
                </a:solidFill>
                <a:effectLst/>
                <a:latin typeface="+mn-lt"/>
                <a:ea typeface="ＭＳ Ｐゴシック" charset="0"/>
                <a:cs typeface="Arial" charset="0"/>
              </a:rPr>
              <a:t>si </a:t>
            </a:r>
            <a:r>
              <a:rPr lang="es-CR" sz="1400" b="0" i="1" kern="1200" dirty="0">
                <a:solidFill>
                  <a:schemeClr val="tx1"/>
                </a:solidFill>
                <a:effectLst/>
                <a:latin typeface="+mn-lt"/>
                <a:ea typeface="ＭＳ Ｐゴシック" charset="0"/>
                <a:cs typeface="Arial" charset="0"/>
              </a:rPr>
              <a:t>los sistemas nacionales de salud tienen la capacidad necesaria para mitigar el riesgo, planificar una respuesta e implementarla frente a una epidemia</a:t>
            </a:r>
            <a:r>
              <a:rPr lang="es-CR" sz="1400" b="0" i="0" kern="1200" dirty="0">
                <a:solidFill>
                  <a:schemeClr val="tx1"/>
                </a:solidFill>
                <a:effectLst/>
                <a:latin typeface="+mn-lt"/>
                <a:ea typeface="ＭＳ Ｐゴシック" charset="0"/>
                <a:cs typeface="Arial" charset="0"/>
              </a:rPr>
              <a:t>”) o la integramos en otro elemento que ya se ha propuesto?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285750" lvl="0" indent="-285750" fontAlgn="base">
              <a:buFont typeface="Arial" panose="020B0604020202020204" pitchFamily="34" charset="0"/>
              <a:buChar char="•"/>
            </a:pPr>
            <a:r>
              <a:rPr lang="es-CR" sz="1400" b="0" i="0" kern="1200" noProof="0" dirty="0">
                <a:solidFill>
                  <a:schemeClr val="tx1"/>
                </a:solidFill>
                <a:effectLst/>
                <a:latin typeface="+mj-lt"/>
                <a:ea typeface="ＭＳ Ｐゴシック" charset="0"/>
                <a:cs typeface="Arial" charset="0"/>
              </a:rPr>
              <a:t>Para  aquellos grupos que estén trabajando en los </a:t>
            </a:r>
            <a:r>
              <a:rPr lang="es-CR" sz="1400" b="0" i="1" kern="1200" noProof="0" dirty="0">
                <a:solidFill>
                  <a:schemeClr val="tx1"/>
                </a:solidFill>
                <a:effectLst/>
                <a:latin typeface="+mj-lt"/>
                <a:ea typeface="ＭＳ Ｐゴシック" charset="0"/>
                <a:cs typeface="Arial" charset="0"/>
              </a:rPr>
              <a:t>Planes Anuales </a:t>
            </a:r>
            <a:r>
              <a:rPr lang="es-CR" sz="1400" b="0" i="0" kern="1200" noProof="0" dirty="0">
                <a:solidFill>
                  <a:schemeClr val="tx1"/>
                </a:solidFill>
                <a:effectLst/>
                <a:latin typeface="+mj-lt"/>
                <a:ea typeface="ＭＳ Ｐゴシック" charset="0"/>
                <a:cs typeface="Arial" charset="0"/>
              </a:rPr>
              <a:t>o en el </a:t>
            </a:r>
            <a:r>
              <a:rPr lang="es-CR" sz="1400" b="0" i="1" kern="1200" noProof="0" dirty="0">
                <a:solidFill>
                  <a:schemeClr val="tx1"/>
                </a:solidFill>
                <a:effectLst/>
                <a:latin typeface="+mj-lt"/>
                <a:ea typeface="ＭＳ Ｐゴシック" charset="0"/>
                <a:cs typeface="Arial" charset="0"/>
              </a:rPr>
              <a:t>Marco de Resultados </a:t>
            </a:r>
            <a:r>
              <a:rPr lang="es-CR" sz="1400" b="0" i="0" kern="1200" noProof="0" dirty="0">
                <a:solidFill>
                  <a:schemeClr val="tx1"/>
                </a:solidFill>
                <a:effectLst/>
                <a:latin typeface="+mj-lt"/>
                <a:ea typeface="ＭＳ Ｐゴシック" charset="0"/>
                <a:cs typeface="Arial" charset="0"/>
              </a:rPr>
              <a:t>del Marco de Cooperación</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¿Cómo podemos monitorear de mejor forma los resultados relacionados con la resiliencia o las capacidades para la gestión del riesgo fortalecidas a través de las labores de las Naciones Unidas en esta área de resultados?</a:t>
            </a:r>
            <a:endParaRPr lang="es-CR" sz="1400" b="0"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De ser posible, distribuya entre el grupo una copia impresa de uno, algunos o todos los documentos siguientes:</a:t>
            </a:r>
          </a:p>
          <a:p>
            <a:pPr marL="285750" indent="-285750" fontAlgn="base">
              <a:buFontTx/>
              <a:buChar char="-"/>
            </a:pPr>
            <a:r>
              <a:rPr lang="es-CR" sz="1400" b="0" kern="1200" dirty="0">
                <a:solidFill>
                  <a:schemeClr val="tx1"/>
                </a:solidFill>
                <a:effectLst/>
                <a:latin typeface="+mn-lt"/>
                <a:ea typeface="ＭＳ Ｐゴシック" charset="0"/>
                <a:cs typeface="Arial" charset="0"/>
              </a:rPr>
              <a:t>Más detalles sobre cada una de estas soluciones: páginas 29 a 34 de la Guía. </a:t>
            </a:r>
          </a:p>
          <a:p>
            <a:pPr marL="285750" indent="-285750" fontAlgn="base">
              <a:buFontTx/>
              <a:buChar char="-"/>
            </a:pPr>
            <a:r>
              <a:rPr lang="es-CR" sz="1400" b="0" kern="1200" dirty="0">
                <a:solidFill>
                  <a:schemeClr val="tx1"/>
                </a:solidFill>
                <a:effectLst/>
                <a:latin typeface="+mn-lt"/>
                <a:ea typeface="ＭＳ Ｐゴシック" charset="0"/>
                <a:cs typeface="Arial" charset="0"/>
              </a:rPr>
              <a:t>Una reseña general de los riesgos de y para los Objetivos de Desarrollo Sostenible (ODS) relevantes, así como intervenciones adecuadas para la gestión de riesgos climáticos y de desastres: escoja los ODS relevantes (cada uno tiene 1 o 2 páginas) en el Anexo 2 de la Guía (inicia en la página 52). </a:t>
            </a:r>
          </a:p>
          <a:p>
            <a:pPr marL="285750" indent="-285750" fontAlgn="base">
              <a:buFontTx/>
              <a:buChar char="-"/>
            </a:pPr>
            <a:r>
              <a:rPr lang="es-CR" sz="1400" b="0" kern="1200" dirty="0">
                <a:solidFill>
                  <a:schemeClr val="tx1"/>
                </a:solidFill>
                <a:effectLst/>
                <a:latin typeface="+mn-lt"/>
                <a:ea typeface="ＭＳ Ｐゴシック" charset="0"/>
                <a:cs typeface="Arial" charset="0"/>
              </a:rPr>
              <a:t>Ejemplos de indicadores adecuados para el Marco de Cooperación relacionados con la resiliencia climática y frente a los desastres: pagina 37 de la Guía.</a:t>
            </a:r>
            <a:endParaRPr lang="es-CR" sz="1400" b="1" i="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dirty="0">
                <a:solidFill>
                  <a:schemeClr val="tx1"/>
                </a:solidFill>
                <a:effectLst/>
                <a:latin typeface="+mn-lt"/>
                <a:ea typeface="ＭＳ Ｐゴシック" charset="0"/>
                <a:cs typeface="Arial" charset="0"/>
              </a:rPr>
              <a:t>:  </a:t>
            </a:r>
            <a:endParaRPr lang="es-CR" sz="1400" kern="1200" dirty="0">
              <a:solidFill>
                <a:schemeClr val="tx1"/>
              </a:solidFill>
              <a:effectLst/>
              <a:latin typeface="+mn-lt"/>
              <a:ea typeface="ＭＳ Ｐゴシック" charset="0"/>
              <a:cs typeface="Arial" charset="0"/>
            </a:endParaRPr>
          </a:p>
          <a:p>
            <a:pPr fontAlgn="base"/>
            <a:endParaRPr lang="es-CR" sz="1400" kern="1200" dirty="0">
              <a:solidFill>
                <a:schemeClr val="tx1"/>
              </a:solidFill>
              <a:effectLst/>
              <a:latin typeface="+mn-lt"/>
              <a:ea typeface="ＭＳ Ｐゴシック" charset="0"/>
              <a:cs typeface="Arial" charset="0"/>
            </a:endParaRPr>
          </a:p>
          <a:p>
            <a:pPr fontAlgn="base"/>
            <a:r>
              <a:rPr lang="es-CR" sz="1400" kern="1200" dirty="0">
                <a:solidFill>
                  <a:schemeClr val="tx1"/>
                </a:solidFill>
                <a:effectLst/>
                <a:latin typeface="+mn-lt"/>
                <a:ea typeface="ＭＳ Ｐゴシック" charset="0"/>
                <a:cs typeface="Arial" charset="0"/>
              </a:rPr>
              <a:t>Si bien las medidas para la adaptación al cambio climático y la reducción del riesgo de desastres (incluidos los brotes de enfermedades, las epidemias y las pandemias) pueden parecer diferentes en distintos sectores, se puede afirmar que la mayoría de estas se incluyen dentro de diez amplias categorías. Esta transparencia muestra dos de estas y cuáles de las áreas de los ODS son más relevantes para lo siguiente: </a:t>
            </a:r>
          </a:p>
          <a:p>
            <a:pPr fontAlgn="base"/>
            <a:r>
              <a:rPr lang="en-US" sz="1400" kern="1200" dirty="0">
                <a:solidFill>
                  <a:schemeClr val="tx1"/>
                </a:solidFill>
                <a:effectLst/>
                <a:latin typeface="+mn-lt"/>
                <a:ea typeface="ＭＳ Ｐゴシック" charset="0"/>
                <a:cs typeface="Arial" charset="0"/>
              </a:rPr>
              <a:t> </a:t>
            </a:r>
            <a:endParaRPr lang="en-US" sz="1400" u="sng" kern="1200" dirty="0">
              <a:solidFill>
                <a:schemeClr val="tx1"/>
              </a:solidFill>
              <a:effectLst/>
              <a:latin typeface="+mn-lt"/>
              <a:ea typeface="ＭＳ Ｐゴシック" charset="0"/>
              <a:cs typeface="Arial" charset="0"/>
            </a:endParaRPr>
          </a:p>
          <a:p>
            <a:pPr fontAlgn="base"/>
            <a:r>
              <a:rPr lang="es-CR" sz="1400" u="sng" kern="1200" noProof="0" dirty="0">
                <a:solidFill>
                  <a:schemeClr val="tx1"/>
                </a:solidFill>
                <a:effectLst/>
                <a:latin typeface="+mn-lt"/>
                <a:ea typeface="ＭＳ Ｐゴシック" charset="0"/>
                <a:cs typeface="Arial" charset="0"/>
              </a:rPr>
              <a:t>Gobernanza para un desarrollo sensible a los riesgos climáticos y de desastres</a:t>
            </a:r>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Un claro planteamiento sobre la forma en que se gestionan las amenazas, los riesgos y los efectos de los desastres y del cambio climático, así como quiénes realizan estas labores, es un aspecto esencial para permitir un desarrollo responsable y una gestión coordinada del riesgo de amenazas múltiples. Entre los principales instrumentos para la gobernanza del riesgo se incluyen políticas y marcos gubernamentales, lineamientos sobre planificación y establecimiento de presupuestos, análisis de impacto ambiental que incluyan desastres y factores climáticos, acuerdos transfronterizos y reglamentación de conductas privadas y comerciales</a:t>
            </a:r>
            <a:r>
              <a:rPr lang="es-CR" sz="1400" kern="1200" noProof="0" dirty="0">
                <a:solidFill>
                  <a:schemeClr val="tx1"/>
                </a:solidFill>
                <a:effectLst/>
                <a:latin typeface="+mn-lt"/>
                <a:ea typeface="ＭＳ Ｐゴシック" charset="0"/>
                <a:cs typeface="Arial" charset="0"/>
              </a:rPr>
              <a:t>. </a:t>
            </a:r>
          </a:p>
          <a:p>
            <a:pPr fontAlgn="base"/>
            <a:endParaRPr lang="es-CR" sz="1400" kern="1200" noProof="0" dirty="0">
              <a:solidFill>
                <a:schemeClr val="tx1"/>
              </a:solidFill>
              <a:effectLst/>
              <a:latin typeface="+mn-lt"/>
              <a:ea typeface="ＭＳ Ｐゴシック" charset="0"/>
              <a:cs typeface="Arial" charset="0"/>
            </a:endParaRPr>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Se desarrollan capacidades esenciales al prestar apoyo a</a:t>
            </a:r>
            <a:r>
              <a:rPr lang="es-CR" sz="1400" kern="1200" noProof="0" dirty="0">
                <a:solidFill>
                  <a:schemeClr val="tx1"/>
                </a:solidFill>
                <a:effectLst/>
                <a:latin typeface="+mn-lt"/>
                <a:ea typeface="ＭＳ Ｐゴシック" charset="0"/>
                <a:cs typeface="Arial" charset="0"/>
              </a:rPr>
              <a:t>:</a:t>
            </a:r>
          </a:p>
          <a:p>
            <a:pPr marL="285750" marR="0" lvl="0" indent="-285750">
              <a:lnSpc>
                <a:spcPct val="107000"/>
              </a:lnSpc>
              <a:spcBef>
                <a:spcPts val="0"/>
              </a:spcBef>
              <a:spcAft>
                <a:spcPts val="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La elaboración de planes y estrategias nacionales y subnacionales para la reducción del riesgo de desastres, aspectos de salud pública y adaptación al cambio climático, lo que incluye riesgos transfronterizos.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lvl="0" indent="-285750">
              <a:lnSpc>
                <a:spcPct val="107000"/>
              </a:lnSpc>
              <a:spcBef>
                <a:spcPts val="0"/>
              </a:spcBef>
              <a:spcAft>
                <a:spcPts val="80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La plena incorporación de la reducción del riesgo y la adaptación al cambio climático en políticas públicas, presupuestos e instrumentos para la planificación del desarrollo, reglamentos para el uso de los suelos, agricultura, construcción de infraestructura, gestión de desechos, movimientos migratorios y gestión de recursos naturales.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La consolidación o el desarrollo de capacidades de las instituciones que aplican, hacen cumplir y monitorean la gobernanza del riesgo</a:t>
            </a:r>
            <a:r>
              <a:rPr lang="es-CR" sz="1400" kern="1200" noProof="0" dirty="0">
                <a:solidFill>
                  <a:schemeClr val="tx1"/>
                </a:solidFill>
                <a:effectLst/>
                <a:latin typeface="+mn-lt"/>
                <a:ea typeface="ＭＳ Ｐゴシック" charset="0"/>
                <a:cs typeface="Arial" charset="0"/>
              </a:rPr>
              <a:t>.</a:t>
            </a:r>
          </a:p>
          <a:p>
            <a:pPr fontAlgn="base"/>
            <a:endParaRPr lang="es-CR" sz="1400" kern="1200" noProof="0" dirty="0">
              <a:solidFill>
                <a:schemeClr val="tx1"/>
              </a:solidFill>
              <a:effectLst/>
              <a:latin typeface="+mn-lt"/>
              <a:ea typeface="ＭＳ Ｐゴシック" charset="0"/>
              <a:cs typeface="Arial" charset="0"/>
            </a:endParaRPr>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Además de los gobiernos, entre las contrapartes se pueden mencionar los parlamentarios, la sociedad civil y los grupos de jóvenes</a:t>
            </a:r>
            <a:r>
              <a:rPr lang="es-CR" sz="1400" kern="1200" noProof="0" dirty="0">
                <a:solidFill>
                  <a:schemeClr val="tx1"/>
                </a:solidFill>
                <a:effectLst/>
                <a:latin typeface="+mn-lt"/>
                <a:ea typeface="ＭＳ Ｐゴシック" charset="0"/>
                <a:cs typeface="Arial" charset="0"/>
              </a:rPr>
              <a:t>.  </a:t>
            </a:r>
          </a:p>
          <a:p>
            <a:pPr fontAlgn="base"/>
            <a:endParaRPr lang="es-CR" sz="1400" kern="1200" noProof="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b="0" noProof="0" dirty="0"/>
              <a:t>Ejemplo de un indicador</a:t>
            </a:r>
            <a:r>
              <a:rPr lang="es-CR" sz="1400" kern="1200" noProof="0" dirty="0">
                <a:solidFill>
                  <a:schemeClr val="tx1"/>
                </a:solidFill>
                <a:effectLst/>
                <a:latin typeface="+mn-lt"/>
                <a:ea typeface="ＭＳ Ｐゴシック" charset="0"/>
                <a:cs typeface="Arial"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Número de políticas, estrategias y planes sectoriales que se han elaborado para la gestión de los riesgos climáticos y de desastres que incluyen una perspectiva de género.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fontAlgn="base"/>
            <a:endParaRPr lang="es-CR" sz="1400" kern="1200" noProof="0" dirty="0">
              <a:solidFill>
                <a:schemeClr val="tx1"/>
              </a:solidFill>
              <a:effectLst/>
              <a:latin typeface="+mn-lt"/>
              <a:ea typeface="ＭＳ Ｐゴシック" charset="0"/>
              <a:cs typeface="Arial" charset="0"/>
            </a:endParaRPr>
          </a:p>
          <a:p>
            <a:pPr fontAlgn="base"/>
            <a:r>
              <a:rPr lang="es-CR" sz="1400" u="sng" kern="1200" noProof="0" dirty="0">
                <a:solidFill>
                  <a:schemeClr val="tx1"/>
                </a:solidFill>
                <a:effectLst/>
                <a:latin typeface="+mn-lt"/>
                <a:ea typeface="ＭＳ Ｐゴシック" charset="0"/>
                <a:cs typeface="Arial" charset="0"/>
              </a:rPr>
              <a:t>Mecanismos para la transferencia del riesgo: protección social y seguros </a:t>
            </a:r>
          </a:p>
          <a:p>
            <a:pPr fontAlgn="base"/>
            <a:r>
              <a:rPr lang="es-419" sz="1800" dirty="0">
                <a:solidFill>
                  <a:srgbClr val="000000"/>
                </a:solidFill>
                <a:effectLst/>
                <a:latin typeface="Calibri" panose="020F0502020204030204" pitchFamily="34" charset="0"/>
                <a:ea typeface="Calibri" panose="020F0502020204030204" pitchFamily="34" charset="0"/>
              </a:rPr>
              <a:t>Cuando los desastres y los efectos del cambio climático interrumpen o menoscaban los medios de vida, los bienes limitados de los hogares o la falta de cobertura de las medidas de protección social pueden dar origen al uso de estrategias negativas de afrontamiento y a una espiral descendente de vulnerabilidad y pobreza. Los mecanismos de protección que responden a los choques o las crisis y son adaptativos o sensibles al riesgo pueden salvaguardar bienes, medios de vida y la salud, y ayudar a prevenir el uso de mecanismos negativos de afrontamiento y el afianzamiento de la desigualdad y la pobreza. Además, esto puede ayudar a hogares en riesgo a acumular ahorros y a tener acceso a fondos de contingencia, préstamos y mecanismos de distribución del riesgo</a:t>
            </a:r>
            <a:r>
              <a:rPr lang="es-CR" sz="1400" kern="1200" noProof="0" dirty="0">
                <a:solidFill>
                  <a:schemeClr val="tx1"/>
                </a:solidFill>
                <a:effectLst/>
                <a:latin typeface="+mn-lt"/>
                <a:ea typeface="ＭＳ Ｐゴシック" charset="0"/>
                <a:cs typeface="Arial" charset="0"/>
              </a:rPr>
              <a:t>. </a:t>
            </a:r>
          </a:p>
          <a:p>
            <a:pPr fontAlgn="base"/>
            <a:endParaRPr lang="es-CR" sz="1400" kern="1200" noProof="0" dirty="0">
              <a:solidFill>
                <a:schemeClr val="tx1"/>
              </a:solidFill>
              <a:effectLst/>
              <a:latin typeface="+mn-lt"/>
              <a:ea typeface="ＭＳ Ｐゴシック" charset="0"/>
              <a:cs typeface="Arial" charset="0"/>
            </a:endParaRPr>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Se desarrollan capacidades esenciales a través del</a:t>
            </a:r>
            <a:r>
              <a:rPr lang="es-CR" sz="1400" kern="1200" noProof="0" dirty="0">
                <a:solidFill>
                  <a:schemeClr val="tx1"/>
                </a:solidFill>
                <a:effectLst/>
                <a:latin typeface="+mn-lt"/>
                <a:ea typeface="ＭＳ Ｐゴシック" charset="0"/>
                <a:cs typeface="Arial" charset="0"/>
              </a:rPr>
              <a:t>:</a:t>
            </a:r>
          </a:p>
          <a:p>
            <a:pPr marL="285750" marR="0" indent="-285750">
              <a:lnSpc>
                <a:spcPct val="107000"/>
              </a:lnSpc>
              <a:spcBef>
                <a:spcPts val="0"/>
              </a:spcBef>
              <a:spcAft>
                <a:spcPts val="0"/>
              </a:spcAft>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Apoyo a los procesos de reforma de la protección social y el establecimiento de un ingreso básico universal.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Apoyo al establecimiento de una cobertura universal de salud y acceso a servicios de salud de calidad para todos.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Desarrollo de mecanismos de seguros contra las inclemencias del tiempo basados en índices, así como seguros para bienes y rendimientos productivos.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Establecimiento de fondos de contingencia, ahorros y transferencias de efectivo, al igual que de mecanismos de préstamos y para la distribución del riesgo, tales como bancos de granos.</a:t>
            </a:r>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Además de las contrapartes gubernamentales, entre los posibles socios de trabajo se incluyen las instituciones regionales y subregionales, las aseguradoras y el Movimiento Internacional de la Cruz Roja y de la Media Luna Roja</a:t>
            </a:r>
            <a:r>
              <a:rPr lang="es-CR" sz="1400" kern="1200" noProof="0" dirty="0">
                <a:solidFill>
                  <a:schemeClr val="tx1"/>
                </a:solidFill>
                <a:effectLst/>
                <a:latin typeface="+mn-lt"/>
                <a:ea typeface="ＭＳ Ｐゴシック" charset="0"/>
                <a:cs typeface="Arial" charset="0"/>
              </a:rPr>
              <a:t>.</a:t>
            </a:r>
          </a:p>
          <a:p>
            <a:pPr fontAlgn="base"/>
            <a:endParaRPr lang="es-CR" sz="1400" kern="1200" noProof="0" dirty="0">
              <a:solidFill>
                <a:schemeClr val="tx1"/>
              </a:solidFill>
              <a:effectLst/>
              <a:latin typeface="+mn-lt"/>
              <a:ea typeface="ＭＳ Ｐゴシック" charset="0"/>
              <a:cs typeface="Arial" charset="0"/>
            </a:endParaRPr>
          </a:p>
          <a:p>
            <a:pPr fontAlgn="base"/>
            <a:r>
              <a:rPr lang="es-CR" b="0" noProof="0" dirty="0"/>
              <a:t>Ejemplo de un indicador</a:t>
            </a:r>
            <a:r>
              <a:rPr lang="es-CR" sz="1400" kern="1200" noProof="0" dirty="0">
                <a:solidFill>
                  <a:schemeClr val="tx1"/>
                </a:solidFill>
                <a:effectLst/>
                <a:latin typeface="+mn-lt"/>
                <a:ea typeface="ＭＳ Ｐゴシック" charset="0"/>
                <a:cs typeface="Arial"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Porcentaje de hogares afectados que han recibido asistencia gubernamental (por ejemplo, pagos, cupones para alimentos, bienes o insumos) para hacer frente a desastres o embates climáticos.</a:t>
            </a:r>
            <a:r>
              <a:rPr lang="es-419" sz="1800" i="1" dirty="0">
                <a:effectLst/>
                <a:latin typeface="Calibri" panose="020F0502020204030204" pitchFamily="34" charset="0"/>
                <a:ea typeface="Calibri" panose="020F0502020204030204" pitchFamily="34" charset="0"/>
                <a:cs typeface="Arial" panose="020B0604020202020204" pitchFamily="34" charset="0"/>
              </a:rPr>
              <a:t> </a:t>
            </a:r>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17</a:t>
            </a:fld>
            <a:endParaRPr lang="fr-FR" dirty="0"/>
          </a:p>
        </p:txBody>
      </p:sp>
    </p:spTree>
    <p:extLst>
      <p:ext uri="{BB962C8B-B14F-4D97-AF65-F5344CB8AC3E}">
        <p14:creationId xmlns:p14="http://schemas.microsoft.com/office/powerpoint/2010/main" val="3917562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CR"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s-CR" sz="1400" b="0" i="0" kern="1200" dirty="0">
                <a:solidFill>
                  <a:schemeClr val="tx1"/>
                </a:solidFill>
                <a:effectLst/>
                <a:latin typeface="+mn-lt"/>
                <a:ea typeface="ＭＳ Ｐゴシック" charset="0"/>
                <a:cs typeface="Arial" charset="0"/>
              </a:rPr>
              <a:t>. </a:t>
            </a:r>
          </a:p>
          <a:p>
            <a:pPr fontAlgn="base"/>
            <a:endParaRPr lang="es-CR" sz="1400" b="0" i="0" kern="120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Hay cinco transparencias de infografías para “Mecanismos del cambio: Medición de la forma en que ayudamos a aumentar la resiliencia frente al cambo climático y los desastres en el Marco de Cooperación</a:t>
            </a:r>
            <a:r>
              <a:rPr lang="es-CR" dirty="0"/>
              <a:t>” (cada una contiene dos infografías, para un total de diez) y se deben usar juntas. </a:t>
            </a:r>
            <a:endParaRPr lang="es-CR" sz="1400" b="1" kern="1200" dirty="0">
              <a:solidFill>
                <a:schemeClr val="tx1"/>
              </a:solidFill>
              <a:effectLst/>
              <a:latin typeface="+mn-lt"/>
              <a:ea typeface="ＭＳ Ｐゴシック" charset="0"/>
              <a:cs typeface="Arial" charset="0"/>
            </a:endParaRPr>
          </a:p>
          <a:p>
            <a:pPr fontAlgn="base"/>
            <a:endParaRPr lang="es-CR" sz="1400" b="0" i="0"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 (son idénticos para todas las transparencias con este título: 1 a 5)</a:t>
            </a:r>
            <a:r>
              <a:rPr lang="es-CR"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a:t>
            </a:r>
            <a:r>
              <a:rPr lang="es-CR" sz="1400" b="0" kern="1200" noProof="0" dirty="0">
                <a:solidFill>
                  <a:schemeClr val="tx1"/>
                </a:solidFill>
                <a:effectLst/>
                <a:latin typeface="+mn-lt"/>
                <a:ea typeface="ＭＳ Ｐゴシック" charset="0"/>
                <a:cs typeface="Arial" charset="0"/>
              </a:rPr>
              <a:t>para </a:t>
            </a:r>
            <a:r>
              <a:rPr lang="es-CR" sz="1400" b="0" i="1" kern="1200" noProof="0" dirty="0">
                <a:solidFill>
                  <a:schemeClr val="tx1"/>
                </a:solidFill>
                <a:effectLst/>
                <a:latin typeface="+mn-lt"/>
                <a:ea typeface="ＭＳ Ｐゴシック" charset="0"/>
                <a:cs typeface="Arial" charset="0"/>
              </a:rPr>
              <a:t>soluciones estratégicas de desarrollo/áreas de resultados</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Al tomar en cuenta los riesgos climáticos y de desastres en el país, ¿cuáles de las opciones para la gestión del riesgo en la infografía pueden fortalecer más eficazmente la resiliencia de la vía de cambio en su área asignada de resultados/solución de desarrollo?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i="0" kern="1200" dirty="0">
                <a:solidFill>
                  <a:schemeClr val="tx1"/>
                </a:solidFill>
                <a:effectLst/>
                <a:latin typeface="+mn-lt"/>
                <a:ea typeface="ＭＳ Ｐゴシック" charset="0"/>
                <a:cs typeface="Arial" charset="0"/>
              </a:rPr>
              <a:t>¿Cuáles son las capacidades que se deben desarrollar para aplicar con éxito esa opción para la gestión del riesgo?  ¿Quiénes son los actores relevantes cuyas capacidades deben fortalecerse (instituciones, comunidades, entidades del sector privado, etc.)? </a:t>
            </a:r>
            <a:endParaRPr lang="es-CR" sz="1400" b="0" kern="1200" dirty="0">
              <a:solidFill>
                <a:schemeClr val="tx1"/>
              </a:solidFill>
              <a:effectLst/>
              <a:latin typeface="+mn-lt"/>
              <a:ea typeface="ＭＳ Ｐゴシック" charset="0"/>
              <a:cs typeface="Arial" charset="0"/>
            </a:endParaRPr>
          </a:p>
          <a:p>
            <a:pPr marL="520700" lvl="1" indent="0" fontAlgn="base">
              <a:buFont typeface="Arial" panose="020B0604020202020204" pitchFamily="34" charset="0"/>
              <a:buNone/>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¿De qué forma podemos añadir esta opción para la gestión del riesgo en la vía de cambio.  ¿La agregamos como un nuevo elemento (</a:t>
            </a:r>
            <a:r>
              <a:rPr lang="es-CR" sz="1400" b="0" i="1" kern="1200" dirty="0">
                <a:solidFill>
                  <a:schemeClr val="tx1"/>
                </a:solidFill>
                <a:effectLst/>
                <a:latin typeface="+mn-lt"/>
                <a:ea typeface="ＭＳ Ｐゴシック" charset="0"/>
                <a:cs typeface="Arial" charset="0"/>
              </a:rPr>
              <a:t>“</a:t>
            </a:r>
            <a:r>
              <a:rPr lang="es-CR" sz="1400" b="0" i="0" kern="1200" dirty="0">
                <a:solidFill>
                  <a:schemeClr val="tx1"/>
                </a:solidFill>
                <a:effectLst/>
                <a:latin typeface="+mn-lt"/>
                <a:ea typeface="ＭＳ Ｐゴシック" charset="0"/>
                <a:cs typeface="Arial" charset="0"/>
              </a:rPr>
              <a:t>si </a:t>
            </a:r>
            <a:r>
              <a:rPr lang="es-CR" sz="1400" b="0" i="1" kern="1200" dirty="0">
                <a:solidFill>
                  <a:schemeClr val="tx1"/>
                </a:solidFill>
                <a:effectLst/>
                <a:latin typeface="+mn-lt"/>
                <a:ea typeface="ＭＳ Ｐゴシック" charset="0"/>
                <a:cs typeface="Arial" charset="0"/>
              </a:rPr>
              <a:t>los sistemas nacionales de salud tienen la capacidad necesaria para mitigar el riesgo, planificar una respuesta e implementarla frente a una epidemia</a:t>
            </a:r>
            <a:r>
              <a:rPr lang="es-CR" sz="1400" b="0" i="0" kern="1200" dirty="0">
                <a:solidFill>
                  <a:schemeClr val="tx1"/>
                </a:solidFill>
                <a:effectLst/>
                <a:latin typeface="+mn-lt"/>
                <a:ea typeface="ＭＳ Ｐゴシック" charset="0"/>
                <a:cs typeface="Arial" charset="0"/>
              </a:rPr>
              <a:t>”) o la integramos en otro elemento que ya se ha propuesto?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285750" lvl="0" indent="-285750" fontAlgn="base">
              <a:buFont typeface="Arial" panose="020B0604020202020204" pitchFamily="34" charset="0"/>
              <a:buChar char="•"/>
            </a:pPr>
            <a:r>
              <a:rPr lang="es-CR" sz="1400" b="0" i="0" kern="1200" noProof="0" dirty="0">
                <a:solidFill>
                  <a:schemeClr val="tx1"/>
                </a:solidFill>
                <a:effectLst/>
                <a:latin typeface="+mj-lt"/>
                <a:ea typeface="ＭＳ Ｐゴシック" charset="0"/>
                <a:cs typeface="Arial" charset="0"/>
              </a:rPr>
              <a:t>Para  aquellos grupos que estén trabajando en los </a:t>
            </a:r>
            <a:r>
              <a:rPr lang="es-CR" sz="1400" b="0" i="1" kern="1200" noProof="0" dirty="0">
                <a:solidFill>
                  <a:schemeClr val="tx1"/>
                </a:solidFill>
                <a:effectLst/>
                <a:latin typeface="+mj-lt"/>
                <a:ea typeface="ＭＳ Ｐゴシック" charset="0"/>
                <a:cs typeface="Arial" charset="0"/>
              </a:rPr>
              <a:t>Planes Anuales </a:t>
            </a:r>
            <a:r>
              <a:rPr lang="es-CR" sz="1400" b="0" i="0" kern="1200" noProof="0" dirty="0">
                <a:solidFill>
                  <a:schemeClr val="tx1"/>
                </a:solidFill>
                <a:effectLst/>
                <a:latin typeface="+mj-lt"/>
                <a:ea typeface="ＭＳ Ｐゴシック" charset="0"/>
                <a:cs typeface="Arial" charset="0"/>
              </a:rPr>
              <a:t>o en el </a:t>
            </a:r>
            <a:r>
              <a:rPr lang="es-CR" sz="1400" b="0" i="1" kern="1200" noProof="0" dirty="0">
                <a:solidFill>
                  <a:schemeClr val="tx1"/>
                </a:solidFill>
                <a:effectLst/>
                <a:latin typeface="+mj-lt"/>
                <a:ea typeface="ＭＳ Ｐゴシック" charset="0"/>
                <a:cs typeface="Arial" charset="0"/>
              </a:rPr>
              <a:t>Marco de Resultados </a:t>
            </a:r>
            <a:r>
              <a:rPr lang="es-CR" sz="1400" b="0" i="0" kern="1200" noProof="0" dirty="0">
                <a:solidFill>
                  <a:schemeClr val="tx1"/>
                </a:solidFill>
                <a:effectLst/>
                <a:latin typeface="+mj-lt"/>
                <a:ea typeface="ＭＳ Ｐゴシック" charset="0"/>
                <a:cs typeface="Arial" charset="0"/>
              </a:rPr>
              <a:t>del Marco de Cooperación</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¿Cómo podemos monitorear de mejor forma los resultados relacionados con la resiliencia o las capacidades para la gestión del riesgo fortalecidas a través de las labores de las Naciones Unidas en esta área de resultados?</a:t>
            </a:r>
            <a:endParaRPr lang="es-CR" sz="1400" b="0"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De ser posible, distribuya entre el grupo una copia impresa de uno, algunos o todos los documentos siguientes:</a:t>
            </a:r>
          </a:p>
          <a:p>
            <a:pPr marL="285750" indent="-285750" fontAlgn="base">
              <a:buFont typeface="Calibri" panose="020F0502020204030204" pitchFamily="34" charset="0"/>
              <a:buChar char="‒"/>
            </a:pPr>
            <a:r>
              <a:rPr lang="es-CR" sz="1400" b="0" kern="1200" dirty="0">
                <a:solidFill>
                  <a:schemeClr val="tx1"/>
                </a:solidFill>
                <a:effectLst/>
                <a:latin typeface="+mn-lt"/>
                <a:ea typeface="ＭＳ Ｐゴシック" charset="0"/>
                <a:cs typeface="Arial" charset="0"/>
              </a:rPr>
              <a:t>Más detalles sobre cada una de estas soluciones: páginas 29 a 34 de la Guía. </a:t>
            </a:r>
          </a:p>
          <a:p>
            <a:pPr marL="285750" indent="-285750" fontAlgn="base">
              <a:buFont typeface="Calibri" panose="020F0502020204030204" pitchFamily="34" charset="0"/>
              <a:buChar char="‒"/>
            </a:pPr>
            <a:r>
              <a:rPr lang="es-CR" sz="1400" b="0" kern="1200" dirty="0">
                <a:solidFill>
                  <a:schemeClr val="tx1"/>
                </a:solidFill>
                <a:effectLst/>
                <a:latin typeface="+mn-lt"/>
                <a:ea typeface="ＭＳ Ｐゴシック" charset="0"/>
                <a:cs typeface="Arial" charset="0"/>
              </a:rPr>
              <a:t>Una reseña general de los riesgos de y para los Objetivos de Desarrollo Sostenible (ODS) relevantes, así como intervenciones adecuadas para la gestión de riesgos climáticos y de desastres: escoja los ODS relevantes (cada uno tiene 1 o 2 páginas) en el Anexo 2 de la Guía (inicia en la página 52). </a:t>
            </a:r>
          </a:p>
          <a:p>
            <a:pPr marL="285750" indent="-285750" fontAlgn="base">
              <a:buFont typeface="Calibri" panose="020F0502020204030204" pitchFamily="34" charset="0"/>
              <a:buChar char="‒"/>
            </a:pPr>
            <a:r>
              <a:rPr lang="es-CR" sz="1400" b="0" kern="1200" dirty="0">
                <a:solidFill>
                  <a:schemeClr val="tx1"/>
                </a:solidFill>
                <a:effectLst/>
                <a:latin typeface="+mn-lt"/>
                <a:ea typeface="ＭＳ Ｐゴシック" charset="0"/>
                <a:cs typeface="Arial" charset="0"/>
              </a:rPr>
              <a:t>Ejemplos de indicadores adecuados para el Marco de Cooperación relacionados con la resiliencia climática y frente a los desastres: pagina 37 de la Guía.</a:t>
            </a:r>
            <a:endParaRPr lang="es-CR" sz="1400" b="1" i="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dirty="0">
                <a:solidFill>
                  <a:schemeClr val="tx1"/>
                </a:solidFill>
                <a:effectLst/>
                <a:latin typeface="+mn-lt"/>
                <a:ea typeface="ＭＳ Ｐゴシック" charset="0"/>
                <a:cs typeface="Arial" charset="0"/>
              </a:rPr>
              <a:t>:  </a:t>
            </a:r>
            <a:endParaRPr lang="es-CR" sz="1400" kern="1200" dirty="0">
              <a:solidFill>
                <a:schemeClr val="tx1"/>
              </a:solidFill>
              <a:effectLst/>
              <a:latin typeface="+mn-lt"/>
              <a:ea typeface="ＭＳ Ｐゴシック" charset="0"/>
              <a:cs typeface="Arial" charset="0"/>
            </a:endParaRPr>
          </a:p>
          <a:p>
            <a:pPr fontAlgn="base"/>
            <a:endParaRPr lang="es-CR" sz="1400" kern="1200" dirty="0">
              <a:solidFill>
                <a:schemeClr val="tx1"/>
              </a:solidFill>
              <a:effectLst/>
              <a:latin typeface="+mn-lt"/>
              <a:ea typeface="ＭＳ Ｐゴシック" charset="0"/>
              <a:cs typeface="Arial" charset="0"/>
            </a:endParaRPr>
          </a:p>
          <a:p>
            <a:pPr fontAlgn="base"/>
            <a:r>
              <a:rPr lang="es-CR" sz="1400" kern="1200" dirty="0">
                <a:solidFill>
                  <a:schemeClr val="tx1"/>
                </a:solidFill>
                <a:effectLst/>
                <a:latin typeface="+mn-lt"/>
                <a:ea typeface="ＭＳ Ｐゴシック" charset="0"/>
                <a:cs typeface="Arial" charset="0"/>
              </a:rPr>
              <a:t>Si bien las medidas para la adaptación al cambio climático y la reducción del riesgo de desastres (incluidos los brotes de enfermedades, las epidemias y las pandemias) pueden parecer diferentes en distintos sectores, se puede afirmar que la mayoría de estas se incluyen dentro de diez amplias categorías. Esta transparencia muestra dos de estas y cuáles de las áreas de los ODS son más relevantes para lo siguiente: </a:t>
            </a:r>
          </a:p>
          <a:p>
            <a:pPr fontAlgn="base"/>
            <a:endParaRPr lang="en-GB" sz="1400" b="1" kern="1200" dirty="0">
              <a:solidFill>
                <a:schemeClr val="tx1"/>
              </a:solidFill>
              <a:effectLst/>
              <a:latin typeface="+mn-lt"/>
              <a:ea typeface="ＭＳ Ｐゴシック" charset="0"/>
              <a:cs typeface="Arial" charset="0"/>
            </a:endParaRPr>
          </a:p>
          <a:p>
            <a:pPr fontAlgn="base"/>
            <a:r>
              <a:rPr lang="es-CR" sz="1400" b="0" u="sng" kern="1200" noProof="0" dirty="0">
                <a:solidFill>
                  <a:schemeClr val="tx1"/>
                </a:solidFill>
                <a:effectLst/>
                <a:latin typeface="+mn-lt"/>
                <a:ea typeface="ＭＳ Ｐゴシック" charset="0"/>
                <a:cs typeface="Arial" charset="0"/>
              </a:rPr>
              <a:t>Un entorno construido a prueba de riesgos</a:t>
            </a:r>
          </a:p>
          <a:p>
            <a:pPr fontAlgn="base"/>
            <a:r>
              <a:rPr lang="es-419" sz="1800" dirty="0">
                <a:solidFill>
                  <a:srgbClr val="000000"/>
                </a:solidFill>
                <a:effectLst/>
                <a:latin typeface="Calibri" panose="020F0502020204030204" pitchFamily="34" charset="0"/>
                <a:ea typeface="Calibri" panose="020F0502020204030204" pitchFamily="34" charset="0"/>
              </a:rPr>
              <a:t>Las amenazas climáticas y de desastres, tales como la salinización y el aumento del nivel del mar pueden ocasionar daños considerables a las viviendas, los edificios y la infraestructura de servicios básicos (agua y electricidad), transporte y telecomunicaciones, lo cual genera efectos negativos en la prestación de servicios, la educación, la atención a la salud y diversas actividades económicas. Los daños y la destrucción de viviendas dan origen a la pérdida de vidas y bienes y al deterioro de la salud, y contribuyen a prolongar la pobreza en áreas que resultan afectadas por desastres recurrentes o eventos meteorológicos extremos. Los daños experimentados en las instalaciones donde se gestionan materiales peligrosos también pueden provocar efectos tales como derrames y desastres tecnológicos</a:t>
            </a:r>
            <a:r>
              <a:rPr lang="es-CR" sz="1400" b="0" kern="1200" noProof="0" dirty="0">
                <a:solidFill>
                  <a:schemeClr val="tx1"/>
                </a:solidFill>
                <a:effectLst/>
                <a:latin typeface="+mn-lt"/>
                <a:ea typeface="ＭＳ Ｐゴシック" charset="0"/>
                <a:cs typeface="Arial" charset="0"/>
              </a:rPr>
              <a:t>. </a:t>
            </a:r>
          </a:p>
          <a:p>
            <a:pPr fontAlgn="base"/>
            <a:endParaRPr lang="es-CR" sz="1400" b="0" kern="1200" noProof="0" dirty="0">
              <a:solidFill>
                <a:schemeClr val="tx1"/>
              </a:solidFill>
              <a:effectLst/>
              <a:latin typeface="+mn-lt"/>
              <a:ea typeface="ＭＳ Ｐゴシック" charset="0"/>
              <a:cs typeface="Arial" charset="0"/>
            </a:endParaRPr>
          </a:p>
          <a:p>
            <a:pPr fontAlgn="base"/>
            <a:r>
              <a:rPr lang="es-419" sz="1800" dirty="0">
                <a:solidFill>
                  <a:srgbClr val="000000"/>
                </a:solidFill>
                <a:effectLst/>
                <a:latin typeface="Calibri" panose="020F0502020204030204" pitchFamily="34" charset="0"/>
                <a:ea typeface="Calibri" panose="020F0502020204030204" pitchFamily="34" charset="0"/>
              </a:rPr>
              <a:t>Entre las actividades a prueba de riesgos se incluyen las siguientes</a:t>
            </a:r>
            <a:r>
              <a:rPr lang="es-CR" sz="1400" b="0" kern="1200" noProof="0" dirty="0">
                <a:solidFill>
                  <a:schemeClr val="tx1"/>
                </a:solidFill>
                <a:effectLst/>
                <a:latin typeface="+mn-lt"/>
                <a:ea typeface="ＭＳ Ｐゴシック" charset="0"/>
                <a:cs typeface="Arial" charset="0"/>
              </a:rPr>
              <a:t>:</a:t>
            </a:r>
          </a:p>
          <a:p>
            <a:pPr marL="285750" marR="0" indent="-285750">
              <a:lnSpc>
                <a:spcPct val="107000"/>
              </a:lnSpc>
              <a:spcBef>
                <a:spcPts val="0"/>
              </a:spcBef>
              <a:spcAft>
                <a:spcPts val="0"/>
              </a:spcAft>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construcción y el reacondicionamiento de infraestructura para mitigar el riesgo (por ejemplo, represas y diques marítimos).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419" sz="1800" dirty="0">
                <a:solidFill>
                  <a:srgbClr val="000000"/>
                </a:solidFill>
                <a:effectLst/>
                <a:latin typeface="Calibri" panose="020F0502020204030204" pitchFamily="34" charset="0"/>
                <a:ea typeface="Calibri" panose="020F0502020204030204" pitchFamily="34" charset="0"/>
              </a:rPr>
              <a:t>La construcción y el reacondicionamiento de infraestructura pública, tales como puentes y carreteras, escuelas, hospitales, puertos y aeropuertos, distribución de agua, gestión de desechos, sistemas de riegos y desagües</a:t>
            </a: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redes eléctricas, instalaciones agrícolas e infraestructura relativa a la gobernanza local.</a:t>
            </a:r>
          </a:p>
          <a:p>
            <a:endParaRPr lang="es-CR" sz="1400" b="0" kern="1200" noProof="0" dirty="0">
              <a:solidFill>
                <a:schemeClr val="tx1"/>
              </a:solidFill>
              <a:effectLst/>
              <a:latin typeface="+mn-lt"/>
              <a:ea typeface="ＭＳ Ｐゴシック" charset="0"/>
              <a:cs typeface="Arial" charset="0"/>
            </a:endParaRPr>
          </a:p>
          <a:p>
            <a:pPr fontAlgn="base"/>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La combinación de soluciones de ingeniería con otras basadas en la naturaleza (presentada a continuación) puede maximizar su impacto, según la ubicación y el contexto. Las actividades a prueba de riesgos se apoyan en el desarrollo de capacidades técnicas y el fortalecimiento y la aplicación de la gobernanza del riesgo. Además de las contrapartes gubernamentales, entre los posibles socios de trabajo se incluyen los hogares, las entidades del sector privado y las instituciones financieras internacionales</a:t>
            </a:r>
            <a:r>
              <a:rPr lang="es-CR" sz="1400" b="0" kern="1200" noProof="0" dirty="0">
                <a:solidFill>
                  <a:schemeClr val="tx1"/>
                </a:solidFill>
                <a:effectLst/>
                <a:latin typeface="+mn-lt"/>
                <a:ea typeface="ＭＳ Ｐゴシック" charset="0"/>
                <a:cs typeface="Arial" charset="0"/>
              </a:rPr>
              <a:t>. </a:t>
            </a:r>
          </a:p>
          <a:p>
            <a:pPr fontAlgn="base"/>
            <a:endParaRPr lang="es-CR" sz="1400" b="0" kern="1200" noProof="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b="0" noProof="0" dirty="0"/>
              <a:t>Ejemplo de un indicador</a:t>
            </a:r>
            <a:r>
              <a:rPr lang="es-CR" sz="1400" b="0" kern="1200" noProof="0" dirty="0">
                <a:solidFill>
                  <a:schemeClr val="tx1"/>
                </a:solidFill>
                <a:effectLst/>
                <a:latin typeface="+mn-lt"/>
                <a:ea typeface="ＭＳ Ｐゴシック" charset="0"/>
                <a:cs typeface="Arial"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Número de hombres y mujeres que se benefician de la construcción y el reacondicionamiento de infraestructura sostenible, resiliente y eficiente en el uso de recursos, con el uso de materiales locales.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fontAlgn="base"/>
            <a:endParaRPr lang="es-CR" sz="1400" b="0" kern="1200" noProof="0" dirty="0">
              <a:solidFill>
                <a:schemeClr val="tx1"/>
              </a:solidFill>
              <a:effectLst/>
              <a:latin typeface="+mn-lt"/>
              <a:ea typeface="ＭＳ Ｐゴシック" charset="0"/>
              <a:cs typeface="Arial" charset="0"/>
            </a:endParaRPr>
          </a:p>
          <a:p>
            <a:pPr fontAlgn="base"/>
            <a:r>
              <a:rPr lang="es-CR" sz="1400" b="0" u="sng" kern="1200" noProof="0" dirty="0">
                <a:solidFill>
                  <a:schemeClr val="tx1"/>
                </a:solidFill>
                <a:effectLst/>
                <a:latin typeface="+mn-lt"/>
                <a:ea typeface="ＭＳ Ｐゴシック" charset="0"/>
                <a:cs typeface="Arial" charset="0"/>
              </a:rPr>
              <a:t>Soluciones basadas en la naturaleza</a:t>
            </a:r>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Este tipo de soluciones para la gestión del riesgo son acciones que se inspiran y se apoyan en la naturaleza, lo que incluye aquellas soluciones dirigidas a ayudar a proteger, gestionar de forma sostenible y restaurar los ecosistemas naturales o modificados, así como abordar el riesgo de desastres, mientras se ofrecen beneficios económicos, sociales y ambientales adicionales. Al utilizar soluciones basadas en la naturaleza, se minimizan los efectos ambientales negativos en los ecosistemas, contribuyendo así a mantener ecosistemas terrestres y marinos sanos y diversos que brindan servicios esenciales, así como entornos saludables en un clima variable</a:t>
            </a:r>
            <a:r>
              <a:rPr lang="es-CR" sz="1400" b="0" kern="1200" noProof="0" dirty="0">
                <a:solidFill>
                  <a:schemeClr val="tx1"/>
                </a:solidFill>
                <a:effectLst/>
                <a:latin typeface="+mn-lt"/>
                <a:ea typeface="ＭＳ Ｐゴシック" charset="0"/>
                <a:cs typeface="Arial" charset="0"/>
              </a:rPr>
              <a:t>.</a:t>
            </a:r>
          </a:p>
          <a:p>
            <a:pPr fontAlgn="base"/>
            <a:endParaRPr lang="es-CR" sz="1400" b="0" kern="1200" noProof="0" dirty="0">
              <a:solidFill>
                <a:schemeClr val="tx1"/>
              </a:solidFill>
              <a:effectLst/>
              <a:latin typeface="+mn-lt"/>
              <a:ea typeface="ＭＳ Ｐゴシック" charset="0"/>
              <a:cs typeface="Arial" charset="0"/>
            </a:endParaRPr>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Entre este tipo de soluciones se incluyen medidas como</a:t>
            </a:r>
            <a:r>
              <a:rPr lang="es-CR" sz="1400" b="0" kern="1200" noProof="0" dirty="0">
                <a:solidFill>
                  <a:schemeClr val="tx1"/>
                </a:solidFill>
                <a:effectLst/>
                <a:latin typeface="+mn-lt"/>
                <a:ea typeface="ＭＳ Ｐゴシック" charset="0"/>
                <a:cs typeface="Arial" charset="0"/>
              </a:rPr>
              <a:t>:</a:t>
            </a:r>
          </a:p>
          <a:p>
            <a:pPr marL="285750" marR="0" indent="-285750">
              <a:lnSpc>
                <a:spcPct val="107000"/>
              </a:lnSpc>
              <a:spcBef>
                <a:spcPts val="0"/>
              </a:spcBef>
              <a:spcAft>
                <a:spcPts val="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Iniciativas para “construir con la naturaleza” e infraestructura “verde” y “azul”.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La gestión integral de recursos hídricos para protegerse contra inundaciones y sequías.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Bef>
                <a:spcPts val="0"/>
              </a:spcBef>
              <a:spcAft>
                <a:spcPts val="0"/>
              </a:spcAft>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Actividades de reforestación y forestación, y de gestión integral de las zonas costeras.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s-419" sz="1800" dirty="0">
                <a:effectLst/>
                <a:latin typeface="Calibri" panose="020F0502020204030204" pitchFamily="34" charset="0"/>
                <a:ea typeface="Calibri" panose="020F0502020204030204" pitchFamily="34" charset="0"/>
                <a:cs typeface="Arial" panose="020B0604020202020204" pitchFamily="34" charset="0"/>
              </a:rPr>
              <a:t>Esfuerzos para proteger el hábitat de la vida silvestre, lo que incluye apoyo a la gestión del riesgo de amenazas biológicas.</a:t>
            </a:r>
          </a:p>
          <a:p>
            <a:endParaRPr lang="es-CR" sz="1400" b="0" kern="1200" noProof="0" dirty="0">
              <a:solidFill>
                <a:schemeClr val="tx1"/>
              </a:solidFill>
              <a:effectLst/>
              <a:latin typeface="+mn-lt"/>
              <a:ea typeface="ＭＳ Ｐゴシック" charset="0"/>
              <a:cs typeface="Arial" charset="0"/>
            </a:endParaRPr>
          </a:p>
          <a:p>
            <a:pPr fontAlgn="base"/>
            <a:r>
              <a:rPr lang="es-419" sz="1800" dirty="0">
                <a:effectLst/>
                <a:latin typeface="Calibri" panose="020F0502020204030204" pitchFamily="34" charset="0"/>
                <a:ea typeface="Calibri" panose="020F0502020204030204" pitchFamily="34" charset="0"/>
                <a:cs typeface="Arial" panose="020B0604020202020204" pitchFamily="34" charset="0"/>
              </a:rPr>
              <a:t>El desarrollo de capacidades y la gobernanza del riesgo permiten que se apliquen soluciones basadas en la naturaleza. Entre las contrapartes se puede incluir a las comunidades y las organizaciones indígenas y ambientales</a:t>
            </a:r>
            <a:r>
              <a:rPr lang="es-CR" sz="1400" b="0" kern="1200" noProof="0" dirty="0">
                <a:solidFill>
                  <a:schemeClr val="tx1"/>
                </a:solidFill>
                <a:effectLst/>
                <a:latin typeface="+mn-lt"/>
                <a:ea typeface="ＭＳ Ｐゴシック" charset="0"/>
                <a:cs typeface="Arial" charset="0"/>
              </a:rPr>
              <a:t>.</a:t>
            </a:r>
          </a:p>
          <a:p>
            <a:pPr fontAlgn="base"/>
            <a:endParaRPr lang="es-CR" sz="1400" b="0" kern="1200" noProof="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b="0" noProof="0" dirty="0"/>
              <a:t>Ejemplo de un indicador</a:t>
            </a:r>
            <a:r>
              <a:rPr lang="es-CR" sz="1400" b="0" kern="1200" noProof="0" dirty="0">
                <a:solidFill>
                  <a:schemeClr val="tx1"/>
                </a:solidFill>
                <a:effectLst/>
                <a:latin typeface="+mn-lt"/>
                <a:ea typeface="ＭＳ Ｐゴシック" charset="0"/>
                <a:cs typeface="Arial"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Aumento porcentual de las inversiones públicas en la protección y la restauración forestal.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fontAlgn="base"/>
            <a:r>
              <a:rPr lang="es-CR" sz="1400" b="0" kern="1200" noProof="0" dirty="0">
                <a:solidFill>
                  <a:schemeClr val="tx1"/>
                </a:solidFill>
                <a:effectLst/>
                <a:latin typeface="+mn-lt"/>
                <a:ea typeface="ＭＳ Ｐゴシック" charset="0"/>
                <a:cs typeface="Arial" charset="0"/>
              </a:rPr>
              <a:t> </a:t>
            </a:r>
          </a:p>
          <a:p>
            <a:pPr fontAlgn="base"/>
            <a:endParaRPr lang="es-CR" sz="1400" b="0" kern="1200" noProof="0" dirty="0">
              <a:solidFill>
                <a:schemeClr val="tx1"/>
              </a:solidFill>
              <a:effectLst/>
              <a:latin typeface="+mn-lt"/>
              <a:ea typeface="ＭＳ Ｐゴシック" charset="0"/>
              <a:cs typeface="Arial" charset="0"/>
            </a:endParaRPr>
          </a:p>
          <a:p>
            <a:pPr fontAlgn="base"/>
            <a:endParaRPr lang="es-CR" sz="1400" b="0" kern="1200" noProof="0" dirty="0">
              <a:solidFill>
                <a:schemeClr val="tx1"/>
              </a:solidFill>
              <a:effectLst/>
              <a:latin typeface="+mn-lt"/>
              <a:ea typeface="ＭＳ Ｐゴシック" charset="0"/>
              <a:cs typeface="Arial" charset="0"/>
            </a:endParaRP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18</a:t>
            </a:fld>
            <a:endParaRPr lang="fr-FR" dirty="0"/>
          </a:p>
        </p:txBody>
      </p:sp>
    </p:spTree>
    <p:extLst>
      <p:ext uri="{BB962C8B-B14F-4D97-AF65-F5344CB8AC3E}">
        <p14:creationId xmlns:p14="http://schemas.microsoft.com/office/powerpoint/2010/main" val="785702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CR"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s-CR" sz="1400" b="0" i="0" kern="1200" dirty="0">
                <a:solidFill>
                  <a:schemeClr val="tx1"/>
                </a:solidFill>
                <a:effectLst/>
                <a:latin typeface="+mn-lt"/>
                <a:ea typeface="ＭＳ Ｐゴシック" charset="0"/>
                <a:cs typeface="Arial" charset="0"/>
              </a:rPr>
              <a:t>. </a:t>
            </a:r>
          </a:p>
          <a:p>
            <a:pPr fontAlgn="base"/>
            <a:endParaRPr lang="es-CR" sz="1400" b="0" i="0" kern="120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Hay cinco transparencias de infografías para “Mecanismos del cambio: Medición de la forma en que ayudamos a aumentar la resiliencia frente al cambo climático y los desastres en el Marco de Cooperación</a:t>
            </a:r>
            <a:r>
              <a:rPr lang="es-CR" dirty="0"/>
              <a:t>” (cada una contiene dos infografías, para un total de diez) y se deben usar juntas. </a:t>
            </a:r>
            <a:endParaRPr lang="es-CR" sz="1400" b="1" kern="1200" dirty="0">
              <a:solidFill>
                <a:schemeClr val="tx1"/>
              </a:solidFill>
              <a:effectLst/>
              <a:latin typeface="+mn-lt"/>
              <a:ea typeface="ＭＳ Ｐゴシック" charset="0"/>
              <a:cs typeface="Arial" charset="0"/>
            </a:endParaRPr>
          </a:p>
          <a:p>
            <a:pPr fontAlgn="base"/>
            <a:endParaRPr lang="es-CR" sz="1400" b="0" i="0"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 (son idénticos para todas las transparencias con este título: 1 a 5)</a:t>
            </a:r>
            <a:r>
              <a:rPr lang="es-CR"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a:t>
            </a:r>
            <a:r>
              <a:rPr lang="es-CR" sz="1400" b="0" kern="1200" noProof="0" dirty="0">
                <a:solidFill>
                  <a:schemeClr val="tx1"/>
                </a:solidFill>
                <a:effectLst/>
                <a:latin typeface="+mn-lt"/>
                <a:ea typeface="ＭＳ Ｐゴシック" charset="0"/>
                <a:cs typeface="Arial" charset="0"/>
              </a:rPr>
              <a:t>para </a:t>
            </a:r>
            <a:r>
              <a:rPr lang="es-CR" sz="1400" b="0" i="1" kern="1200" noProof="0" dirty="0">
                <a:solidFill>
                  <a:schemeClr val="tx1"/>
                </a:solidFill>
                <a:effectLst/>
                <a:latin typeface="+mn-lt"/>
                <a:ea typeface="ＭＳ Ｐゴシック" charset="0"/>
                <a:cs typeface="Arial" charset="0"/>
              </a:rPr>
              <a:t>soluciones estratégicas de desarrollo/áreas de resultados</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Al tomar en cuenta los riesgos climáticos y de desastres en el país, ¿cuáles de las opciones para la gestión del riesgo en la infografía pueden fortalecer más eficazmente la resiliencia de la vía de cambio en su área asignada de resultados/solución de desarrollo?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i="0" kern="1200" dirty="0">
                <a:solidFill>
                  <a:schemeClr val="tx1"/>
                </a:solidFill>
                <a:effectLst/>
                <a:latin typeface="+mn-lt"/>
                <a:ea typeface="ＭＳ Ｐゴシック" charset="0"/>
                <a:cs typeface="Arial" charset="0"/>
              </a:rPr>
              <a:t>¿Cuáles son las capacidades que se deben desarrollar para aplicar con éxito esa opción para la gestión del riesgo?  ¿Quiénes son los actores relevantes cuyas capacidades deben fortalecerse (instituciones, comunidades, entidades del sector privado, etc.)? </a:t>
            </a:r>
            <a:endParaRPr lang="es-CR" sz="1400" b="0" kern="1200" dirty="0">
              <a:solidFill>
                <a:schemeClr val="tx1"/>
              </a:solidFill>
              <a:effectLst/>
              <a:latin typeface="+mn-lt"/>
              <a:ea typeface="ＭＳ Ｐゴシック" charset="0"/>
              <a:cs typeface="Arial" charset="0"/>
            </a:endParaRPr>
          </a:p>
          <a:p>
            <a:pPr marL="520700" lvl="1" indent="0" fontAlgn="base">
              <a:buFont typeface="Arial" panose="020B0604020202020204" pitchFamily="34" charset="0"/>
              <a:buNone/>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¿De qué forma podemos añadir esta opción para la gestión del riesgo en la vía de cambio.  ¿La agregamos como un nuevo elemento (</a:t>
            </a:r>
            <a:r>
              <a:rPr lang="es-CR" sz="1400" b="0" i="1" kern="1200" dirty="0">
                <a:solidFill>
                  <a:schemeClr val="tx1"/>
                </a:solidFill>
                <a:effectLst/>
                <a:latin typeface="+mn-lt"/>
                <a:ea typeface="ＭＳ Ｐゴシック" charset="0"/>
                <a:cs typeface="Arial" charset="0"/>
              </a:rPr>
              <a:t>“</a:t>
            </a:r>
            <a:r>
              <a:rPr lang="es-CR" sz="1400" b="0" i="0" kern="1200" dirty="0">
                <a:solidFill>
                  <a:schemeClr val="tx1"/>
                </a:solidFill>
                <a:effectLst/>
                <a:latin typeface="+mn-lt"/>
                <a:ea typeface="ＭＳ Ｐゴシック" charset="0"/>
                <a:cs typeface="Arial" charset="0"/>
              </a:rPr>
              <a:t>si </a:t>
            </a:r>
            <a:r>
              <a:rPr lang="es-CR" sz="1400" b="0" i="1" kern="1200" dirty="0">
                <a:solidFill>
                  <a:schemeClr val="tx1"/>
                </a:solidFill>
                <a:effectLst/>
                <a:latin typeface="+mn-lt"/>
                <a:ea typeface="ＭＳ Ｐゴシック" charset="0"/>
                <a:cs typeface="Arial" charset="0"/>
              </a:rPr>
              <a:t>los sistemas nacionales de salud tienen la capacidad necesaria para mitigar el riesgo, planificar una respuesta e implementarla frente a una epidemia</a:t>
            </a:r>
            <a:r>
              <a:rPr lang="es-CR" sz="1400" b="0" i="0" kern="1200" dirty="0">
                <a:solidFill>
                  <a:schemeClr val="tx1"/>
                </a:solidFill>
                <a:effectLst/>
                <a:latin typeface="+mn-lt"/>
                <a:ea typeface="ＭＳ Ｐゴシック" charset="0"/>
                <a:cs typeface="Arial" charset="0"/>
              </a:rPr>
              <a:t>”) o la integramos en otro elemento que ya se ha propuesto?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285750" lvl="0" indent="-285750" fontAlgn="base">
              <a:buFont typeface="Arial" panose="020B0604020202020204" pitchFamily="34" charset="0"/>
              <a:buChar char="•"/>
            </a:pPr>
            <a:r>
              <a:rPr lang="es-CR" sz="1400" b="0" i="0" kern="1200" noProof="0" dirty="0">
                <a:solidFill>
                  <a:schemeClr val="tx1"/>
                </a:solidFill>
                <a:effectLst/>
                <a:latin typeface="+mj-lt"/>
                <a:ea typeface="ＭＳ Ｐゴシック" charset="0"/>
                <a:cs typeface="Arial" charset="0"/>
              </a:rPr>
              <a:t>Para  aquellos grupos que estén trabajando en los </a:t>
            </a:r>
            <a:r>
              <a:rPr lang="es-CR" sz="1400" b="0" i="1" kern="1200" noProof="0" dirty="0">
                <a:solidFill>
                  <a:schemeClr val="tx1"/>
                </a:solidFill>
                <a:effectLst/>
                <a:latin typeface="+mj-lt"/>
                <a:ea typeface="ＭＳ Ｐゴシック" charset="0"/>
                <a:cs typeface="Arial" charset="0"/>
              </a:rPr>
              <a:t>Planes Anuales </a:t>
            </a:r>
            <a:r>
              <a:rPr lang="es-CR" sz="1400" b="0" i="0" kern="1200" noProof="0" dirty="0">
                <a:solidFill>
                  <a:schemeClr val="tx1"/>
                </a:solidFill>
                <a:effectLst/>
                <a:latin typeface="+mj-lt"/>
                <a:ea typeface="ＭＳ Ｐゴシック" charset="0"/>
                <a:cs typeface="Arial" charset="0"/>
              </a:rPr>
              <a:t>o en el </a:t>
            </a:r>
            <a:r>
              <a:rPr lang="es-CR" sz="1400" b="0" i="1" kern="1200" noProof="0" dirty="0">
                <a:solidFill>
                  <a:schemeClr val="tx1"/>
                </a:solidFill>
                <a:effectLst/>
                <a:latin typeface="+mj-lt"/>
                <a:ea typeface="ＭＳ Ｐゴシック" charset="0"/>
                <a:cs typeface="Arial" charset="0"/>
              </a:rPr>
              <a:t>Marco de Resultados </a:t>
            </a:r>
            <a:r>
              <a:rPr lang="es-CR" sz="1400" b="0" i="0" kern="1200" noProof="0" dirty="0">
                <a:solidFill>
                  <a:schemeClr val="tx1"/>
                </a:solidFill>
                <a:effectLst/>
                <a:latin typeface="+mj-lt"/>
                <a:ea typeface="ＭＳ Ｐゴシック" charset="0"/>
                <a:cs typeface="Arial" charset="0"/>
              </a:rPr>
              <a:t>del Marco de Cooperación</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¿Cómo podemos monitorear de mejor forma los resultados relacionados con la resiliencia o las capacidades para la gestión del riesgo fortalecidas a través de las labores de las Naciones Unidas en esta área de resultados?</a:t>
            </a:r>
            <a:endParaRPr lang="es-CR" sz="1400" b="0"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De ser posible, distribuya entre el grupo una copia impresa de uno, algunos o todos los documentos siguientes:</a:t>
            </a:r>
          </a:p>
          <a:p>
            <a:pPr marL="285750" indent="-285750" fontAlgn="base">
              <a:buFontTx/>
              <a:buChar char="-"/>
            </a:pPr>
            <a:r>
              <a:rPr lang="es-CR" sz="1400" b="0" kern="1200" dirty="0">
                <a:solidFill>
                  <a:schemeClr val="tx1"/>
                </a:solidFill>
                <a:effectLst/>
                <a:latin typeface="+mn-lt"/>
                <a:ea typeface="ＭＳ Ｐゴシック" charset="0"/>
                <a:cs typeface="Arial" charset="0"/>
              </a:rPr>
              <a:t>Más detalles sobre cada una de estas soluciones: páginas 29 a 34 de la Guía. </a:t>
            </a:r>
          </a:p>
          <a:p>
            <a:pPr marL="285750" indent="-285750" fontAlgn="base">
              <a:buFontTx/>
              <a:buChar char="-"/>
            </a:pPr>
            <a:r>
              <a:rPr lang="es-CR" sz="1400" b="0" kern="1200" dirty="0">
                <a:solidFill>
                  <a:schemeClr val="tx1"/>
                </a:solidFill>
                <a:effectLst/>
                <a:latin typeface="+mn-lt"/>
                <a:ea typeface="ＭＳ Ｐゴシック" charset="0"/>
                <a:cs typeface="Arial" charset="0"/>
              </a:rPr>
              <a:t>Una reseña general de los riesgos de y para los Objetivos de Desarrollo Sostenible (ODS) relevantes, así como intervenciones adecuadas para la gestión de riesgos climáticos y de desastres: escoja los ODS relevantes (cada uno tiene 1 o 2 páginas) en el Anexo 2 de la Guía (inicia en la página 52). </a:t>
            </a:r>
          </a:p>
          <a:p>
            <a:pPr marL="285750" indent="-285750" fontAlgn="base">
              <a:buFontTx/>
              <a:buChar char="-"/>
            </a:pPr>
            <a:r>
              <a:rPr lang="es-CR" sz="1400" b="0" kern="1200" dirty="0">
                <a:solidFill>
                  <a:schemeClr val="tx1"/>
                </a:solidFill>
                <a:effectLst/>
                <a:latin typeface="+mn-lt"/>
                <a:ea typeface="ＭＳ Ｐゴシック" charset="0"/>
                <a:cs typeface="Arial" charset="0"/>
              </a:rPr>
              <a:t>Ejemplos de indicadores adecuados para el Marco de Cooperación relacionados con la resiliencia climática y frente a los desastres: pagina 37 de la Guía.</a:t>
            </a:r>
            <a:endParaRPr lang="es-CR" sz="1400" b="1" i="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dirty="0">
                <a:solidFill>
                  <a:schemeClr val="tx1"/>
                </a:solidFill>
                <a:effectLst/>
                <a:latin typeface="+mn-lt"/>
                <a:ea typeface="ＭＳ Ｐゴシック" charset="0"/>
                <a:cs typeface="Arial" charset="0"/>
              </a:rPr>
              <a:t>:  </a:t>
            </a:r>
            <a:endParaRPr lang="es-CR" sz="1400" kern="1200" dirty="0">
              <a:solidFill>
                <a:schemeClr val="tx1"/>
              </a:solidFill>
              <a:effectLst/>
              <a:latin typeface="+mn-lt"/>
              <a:ea typeface="ＭＳ Ｐゴシック" charset="0"/>
              <a:cs typeface="Arial" charset="0"/>
            </a:endParaRPr>
          </a:p>
          <a:p>
            <a:pPr fontAlgn="base"/>
            <a:endParaRPr lang="es-CR" sz="1400" kern="1200" dirty="0">
              <a:solidFill>
                <a:schemeClr val="tx1"/>
              </a:solidFill>
              <a:effectLst/>
              <a:latin typeface="+mn-lt"/>
              <a:ea typeface="ＭＳ Ｐゴシック" charset="0"/>
              <a:cs typeface="Arial" charset="0"/>
            </a:endParaRPr>
          </a:p>
          <a:p>
            <a:pPr fontAlgn="base"/>
            <a:r>
              <a:rPr lang="es-CR" sz="1400" kern="1200" dirty="0">
                <a:solidFill>
                  <a:schemeClr val="tx1"/>
                </a:solidFill>
                <a:effectLst/>
                <a:latin typeface="+mn-lt"/>
                <a:ea typeface="ＭＳ Ｐゴシック" charset="0"/>
                <a:cs typeface="Arial" charset="0"/>
              </a:rPr>
              <a:t>Si bien las medidas para la adaptación al cambio climático y la reducción del riesgo de desastres (incluidos los brotes de enfermedades, las epidemias y las pandemias) pueden parecer diferentes en distintos sectores, se puede afirmar que la mayoría de estas se incluyen dentro de diez amplias categorías. Esta transparencia muestra dos de estas y cuáles de las áreas de los ODS son más relevantes para lo siguiente: </a:t>
            </a:r>
          </a:p>
          <a:p>
            <a:r>
              <a:rPr lang="en-GB" sz="1400" kern="1200" dirty="0">
                <a:solidFill>
                  <a:schemeClr val="tx1"/>
                </a:solidFill>
                <a:effectLst/>
                <a:latin typeface="+mn-lt"/>
                <a:ea typeface="ＭＳ Ｐゴシック" charset="0"/>
                <a:cs typeface="Arial" charset="0"/>
              </a:rPr>
              <a:t>​</a:t>
            </a:r>
            <a:endParaRPr lang="en-GB" sz="1400" b="1" i="1" kern="1200" dirty="0">
              <a:solidFill>
                <a:schemeClr val="tx1"/>
              </a:solidFill>
              <a:effectLst/>
              <a:latin typeface="+mn-lt"/>
              <a:ea typeface="ＭＳ Ｐゴシック" charset="0"/>
              <a:cs typeface="Arial" charset="0"/>
            </a:endParaRPr>
          </a:p>
          <a:p>
            <a:r>
              <a:rPr lang="es-CR" u="sng" noProof="0" dirty="0"/>
              <a:t>Capacidades para la resiliencia de los hogares y las comunidades</a:t>
            </a: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Cuando los riesgos climáticos y de desastres se materializan como choques o embates y factores estresantes, es más probable que los efectos negativos más fuertes los perciban los grupos que ya viven en una pobreza multidimensional, experimentan exclusión y discriminación, y carecen de acceso a servicios básicos y financieros.  Los hogares y las comunidades que viven cerca de una amenaza o en asentamientos marginales están más expuestos a los efectos de las amenazas tecnológicas, naturales y biológicas, así como del cambio climático.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Las acciones relativas a la resiliencia de los hogares y las comunidades combinan actividades de salud, medios de vida y cohesión social con una variedad de acciones para la gestión del riesgo (tales como lograr que el entorno construido sea a prueba de riesgos, transferir el riesgo, aumentar el grado de sensibilización al respecto, establecer sistemas de alerta temprana y contar con un financiamiento basado en previsiones) y las adapta para implementarlas en un lugar específico o en una comunidad determinada, tales como agricultores marginales, comunidades que reciben remesas, barriadas urbanas o campamentos para desplazados internos.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Además de las contrapartes gubernamentales, entre los posibles socios de trabajo se incluyen grupos de mujeres y de jóvenes, redes de salud comunitaria, cooperativas, organizaciones agrícolas y pequeñas y medianas empresas</a:t>
            </a:r>
            <a:r>
              <a:rPr lang="es-CR" sz="1400" kern="1200" noProof="0" dirty="0">
                <a:solidFill>
                  <a:schemeClr val="tx1"/>
                </a:solidFill>
                <a:effectLst/>
                <a:latin typeface="+mn-lt"/>
                <a:ea typeface="ＭＳ Ｐゴシック" charset="0"/>
                <a:cs typeface="Arial" charset="0"/>
              </a:rPr>
              <a:t>.</a:t>
            </a:r>
          </a:p>
          <a:p>
            <a:r>
              <a:rPr lang="es-CR" sz="1400" i="0" u="none" kern="1200" noProof="0" dirty="0">
                <a:solidFill>
                  <a:schemeClr val="tx1"/>
                </a:solidFill>
                <a:effectLst/>
                <a:latin typeface="+mn-lt"/>
                <a:ea typeface="ＭＳ Ｐゴシック" charset="0"/>
                <a:cs typeface="Arial" charset="0"/>
              </a:rPr>
              <a:t> </a:t>
            </a:r>
            <a:endParaRPr lang="es-CR" sz="1400" b="0" i="0" u="none" kern="1200" noProof="0" dirty="0">
              <a:solidFill>
                <a:schemeClr val="tx1"/>
              </a:solidFill>
              <a:effectLst/>
              <a:latin typeface="+mn-lt"/>
              <a:ea typeface="ＭＳ Ｐゴシック" charset="0"/>
              <a:cs typeface="Arial" charset="0"/>
            </a:endParaRPr>
          </a:p>
          <a:p>
            <a:r>
              <a:rPr lang="es-CR" b="0" noProof="0" dirty="0"/>
              <a:t>Ejemplo de un indicador: </a:t>
            </a:r>
            <a:r>
              <a:rPr lang="es-419" sz="1800" dirty="0">
                <a:effectLst/>
                <a:latin typeface="Calibri" panose="020F0502020204030204" pitchFamily="34" charset="0"/>
                <a:ea typeface="Calibri" panose="020F0502020204030204" pitchFamily="34" charset="0"/>
                <a:cs typeface="Arial" panose="020B0604020202020204" pitchFamily="34" charset="0"/>
              </a:rPr>
              <a:t>Porcentaje de personas pobres en áreas propensas a sequías con acceso a fuentes de agua seguras y confiables,</a:t>
            </a:r>
            <a:endParaRPr lang="es-CR" sz="1400" b="0" i="0" u="none" kern="1200" noProof="0" dirty="0">
              <a:solidFill>
                <a:schemeClr val="tx1"/>
              </a:solidFill>
              <a:effectLst/>
              <a:latin typeface="+mn-lt"/>
              <a:ea typeface="ＭＳ Ｐゴシック" charset="0"/>
              <a:cs typeface="Arial" charset="0"/>
            </a:endParaRPr>
          </a:p>
          <a:p>
            <a:r>
              <a:rPr lang="es-CR" sz="1400" kern="1200" noProof="0" dirty="0">
                <a:solidFill>
                  <a:schemeClr val="tx1"/>
                </a:solidFill>
                <a:effectLst/>
                <a:latin typeface="+mn-lt"/>
                <a:ea typeface="ＭＳ Ｐゴシック" charset="0"/>
                <a:cs typeface="Arial" charset="0"/>
              </a:rPr>
              <a:t> </a:t>
            </a:r>
          </a:p>
          <a:p>
            <a:r>
              <a:rPr lang="es-CR" sz="1400" b="0" u="sng" kern="1200" noProof="0" dirty="0">
                <a:solidFill>
                  <a:schemeClr val="tx1"/>
                </a:solidFill>
                <a:effectLst/>
                <a:latin typeface="+mn-lt"/>
                <a:ea typeface="ＭＳ Ｐゴシック" charset="0"/>
                <a:cs typeface="Arial" charset="0"/>
              </a:rPr>
              <a:t>Gestión de riesgos climáticos y de desastres en los sectores privado y agrícola</a:t>
            </a:r>
          </a:p>
          <a:p>
            <a:pPr marL="0" marR="0">
              <a:lnSpc>
                <a:spcPct val="107000"/>
              </a:lnSpc>
              <a:spcBef>
                <a:spcPts val="0"/>
              </a:spcBef>
              <a:spcAft>
                <a:spcPts val="800"/>
              </a:spcAft>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efectos de los desastres y del cambio climático en los medios de vida, el crecimiento económico y los ecosistemas solo pueden reducirse en alianza con el sector privado, desde pequeñas y medianas empresas hasta corporaciones globales e industrias completas. El desarrollo de capacidades de las instancias decisorias del sector privado para comprender los riesgos climáticos y de desastres permiten la continuidad empresarial y una mejor gestión del riesgo.  Con esto se protegen los puestos de empleo y los medios de vida contra choques o crisis, y también se aprovechan los recursos del sector privado para establecer alianzas de trabajo y tomar acciones innovadoras.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s-419" sz="1800" dirty="0">
                <a:solidFill>
                  <a:srgbClr val="000000"/>
                </a:solidFill>
                <a:effectLst/>
                <a:latin typeface="Calibri" panose="020F0502020204030204" pitchFamily="34" charset="0"/>
                <a:ea typeface="Calibri" panose="020F0502020204030204" pitchFamily="34" charset="0"/>
              </a:rPr>
              <a:t>Las acciones para aumentar la resiliencia dirigidas al sector privado combinan el desarrollo de capacidades de gestión con actividades para la gestión del riesgo —tales como tareas de sensibilización, gobernanza, sistemas de información sobre riesgos climáticos y de desastres y preparación de respuestas— y las adaptan para la implementación conjunta con diferentes tipos de entidades del sector privado y redes empresariales</a:t>
            </a:r>
            <a:r>
              <a:rPr lang="es-CR" sz="1400" kern="1200" noProof="0" dirty="0">
                <a:solidFill>
                  <a:schemeClr val="tx1"/>
                </a:solidFill>
                <a:effectLst/>
                <a:latin typeface="+mn-lt"/>
                <a:ea typeface="ＭＳ Ｐゴシック" charset="0"/>
                <a:cs typeface="Arial" charset="0"/>
              </a:rPr>
              <a:t>.</a:t>
            </a:r>
          </a:p>
          <a:p>
            <a:r>
              <a:rPr lang="es-CR" sz="1400" b="0" i="0" u="none" kern="1200" noProof="0" dirty="0">
                <a:solidFill>
                  <a:schemeClr val="tx1"/>
                </a:solidFill>
                <a:effectLst/>
                <a:latin typeface="+mn-lt"/>
                <a:ea typeface="ＭＳ Ｐゴシック" charset="0"/>
                <a:cs typeface="Arial" charset="0"/>
              </a:rPr>
              <a:t> </a:t>
            </a:r>
          </a:p>
          <a:p>
            <a:r>
              <a:rPr lang="es-CR" b="0" noProof="0" dirty="0"/>
              <a:t>Ejemplo de un indicador</a:t>
            </a:r>
            <a:r>
              <a:rPr lang="es-CR" sz="1400" b="0" i="0" u="none" kern="1200" noProof="0" dirty="0">
                <a:solidFill>
                  <a:schemeClr val="tx1"/>
                </a:solidFill>
                <a:effectLst/>
                <a:latin typeface="+mn-lt"/>
                <a:ea typeface="ＭＳ Ｐゴシック" charset="0"/>
                <a:cs typeface="Arial"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Número de empresas o negocios que cuentan con un plan de continuidad empresarial y acceso a seguros contra riesgos para eventos meteorológicos extremos</a:t>
            </a:r>
            <a:r>
              <a:rPr lang="es-CR" sz="1400" b="0" i="0" u="none" kern="1200" noProof="0" dirty="0">
                <a:solidFill>
                  <a:schemeClr val="tx1"/>
                </a:solidFill>
                <a:effectLst/>
                <a:latin typeface="+mn-lt"/>
                <a:ea typeface="ＭＳ Ｐゴシック" charset="0"/>
                <a:cs typeface="Arial" charset="0"/>
              </a:rPr>
              <a:t>.</a:t>
            </a:r>
          </a:p>
          <a:p>
            <a:r>
              <a:rPr lang="es-CR" sz="1400" b="0" i="0" u="none" kern="1200" noProof="0" dirty="0">
                <a:solidFill>
                  <a:schemeClr val="tx1"/>
                </a:solidFill>
                <a:effectLst/>
                <a:latin typeface="+mn-lt"/>
                <a:ea typeface="ＭＳ Ｐゴシック" charset="0"/>
                <a:cs typeface="Arial" charset="0"/>
              </a:rPr>
              <a:t> </a:t>
            </a:r>
          </a:p>
          <a:p>
            <a:r>
              <a:rPr lang="en-US" sz="1400" kern="1200" dirty="0">
                <a:solidFill>
                  <a:schemeClr val="tx1"/>
                </a:solidFill>
                <a:effectLst/>
                <a:latin typeface="+mn-lt"/>
                <a:ea typeface="ＭＳ Ｐゴシック" charset="0"/>
                <a:cs typeface="Arial" charset="0"/>
              </a:rPr>
              <a:t> </a:t>
            </a:r>
            <a:endParaRPr lang="nb-NO" sz="1400" kern="1200" dirty="0">
              <a:solidFill>
                <a:schemeClr val="tx1"/>
              </a:solidFill>
              <a:effectLst/>
              <a:latin typeface="+mn-lt"/>
              <a:ea typeface="ＭＳ Ｐゴシック" charset="0"/>
              <a:cs typeface="Arial" charset="0"/>
            </a:endParaRPr>
          </a:p>
          <a:p>
            <a:pPr fontAlgn="base"/>
            <a:endParaRPr lang="nb-NO" sz="1400" kern="1200" dirty="0">
              <a:solidFill>
                <a:schemeClr val="tx1"/>
              </a:solidFill>
              <a:effectLst/>
              <a:latin typeface="+mn-lt"/>
              <a:ea typeface="ＭＳ Ｐゴシック" charset="0"/>
              <a:cs typeface="Arial" charset="0"/>
            </a:endParaRP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19</a:t>
            </a:fld>
            <a:endParaRPr lang="fr-FR" dirty="0"/>
          </a:p>
        </p:txBody>
      </p:sp>
    </p:spTree>
    <p:extLst>
      <p:ext uri="{BB962C8B-B14F-4D97-AF65-F5344CB8AC3E}">
        <p14:creationId xmlns:p14="http://schemas.microsoft.com/office/powerpoint/2010/main" val="198669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fontAlgn="base"/>
            <a:r>
              <a:rPr lang="nb-NO" sz="1400" kern="1200" dirty="0">
                <a:solidFill>
                  <a:schemeClr val="tx1"/>
                </a:solidFill>
                <a:effectLst/>
                <a:latin typeface="+mn-lt"/>
                <a:ea typeface="ＭＳ Ｐゴシック" charset="0"/>
                <a:cs typeface="Arial" charset="0"/>
              </a:rPr>
              <a:t>Esta es la tabla de contenido para este documento de PowerPoint.</a:t>
            </a:r>
          </a:p>
          <a:p>
            <a:pPr fontAlgn="base"/>
            <a:endParaRPr lang="nb-NO" sz="1400" kern="1200" dirty="0">
              <a:solidFill>
                <a:schemeClr val="tx1"/>
              </a:solidFill>
              <a:effectLst/>
              <a:latin typeface="+mn-lt"/>
              <a:ea typeface="ＭＳ Ｐゴシック" charset="0"/>
              <a:cs typeface="Arial" charset="0"/>
            </a:endParaRP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2</a:t>
            </a:fld>
            <a:endParaRPr lang="fr-FR" dirty="0"/>
          </a:p>
        </p:txBody>
      </p:sp>
    </p:spTree>
    <p:extLst>
      <p:ext uri="{BB962C8B-B14F-4D97-AF65-F5344CB8AC3E}">
        <p14:creationId xmlns:p14="http://schemas.microsoft.com/office/powerpoint/2010/main" val="3110311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CR"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s-CR" sz="1400" b="0" i="0" kern="1200" dirty="0">
                <a:solidFill>
                  <a:schemeClr val="tx1"/>
                </a:solidFill>
                <a:effectLst/>
                <a:latin typeface="+mn-lt"/>
                <a:ea typeface="ＭＳ Ｐゴシック" charset="0"/>
                <a:cs typeface="Arial" charset="0"/>
              </a:rPr>
              <a:t>. </a:t>
            </a:r>
          </a:p>
          <a:p>
            <a:pPr fontAlgn="base"/>
            <a:endParaRPr lang="es-CR" sz="1400" b="0" i="0" kern="120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Hay cinco transparencias de infografías para “Mecanismos del cambio: Medición de la forma en que ayudamos a aumentar la resiliencia frente al cambo climático y los desastres en el Marco de Cooperación</a:t>
            </a:r>
            <a:r>
              <a:rPr lang="es-CR" dirty="0"/>
              <a:t>” (cada una contiene dos infografías, para un total de diez) y se deben usar juntas. </a:t>
            </a:r>
            <a:endParaRPr lang="es-CR" sz="1400" b="1" kern="1200" dirty="0">
              <a:solidFill>
                <a:schemeClr val="tx1"/>
              </a:solidFill>
              <a:effectLst/>
              <a:latin typeface="+mn-lt"/>
              <a:ea typeface="ＭＳ Ｐゴシック" charset="0"/>
              <a:cs typeface="Arial" charset="0"/>
            </a:endParaRPr>
          </a:p>
          <a:p>
            <a:pPr fontAlgn="base"/>
            <a:endParaRPr lang="es-CR" sz="1400" b="0" i="0"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 (son idénticos para todas las transparencias con este título: 1 a 5)</a:t>
            </a:r>
            <a:r>
              <a:rPr lang="es-CR"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a:t>
            </a:r>
            <a:r>
              <a:rPr lang="es-CR" sz="1400" b="0" kern="1200" noProof="0" dirty="0">
                <a:solidFill>
                  <a:schemeClr val="tx1"/>
                </a:solidFill>
                <a:effectLst/>
                <a:latin typeface="+mn-lt"/>
                <a:ea typeface="ＭＳ Ｐゴシック" charset="0"/>
                <a:cs typeface="Arial" charset="0"/>
              </a:rPr>
              <a:t>para </a:t>
            </a:r>
            <a:r>
              <a:rPr lang="es-CR" sz="1400" b="0" i="1" kern="1200" noProof="0" dirty="0">
                <a:solidFill>
                  <a:schemeClr val="tx1"/>
                </a:solidFill>
                <a:effectLst/>
                <a:latin typeface="+mn-lt"/>
                <a:ea typeface="ＭＳ Ｐゴシック" charset="0"/>
                <a:cs typeface="Arial" charset="0"/>
              </a:rPr>
              <a:t>soluciones estratégicas de desarrollo/áreas de resultados</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Al tomar en cuenta los riesgos climáticos y de desastres en el país, ¿cuáles de las opciones para la gestión del riesgo en la infografía pueden fortalecer más eficazmente la resiliencia de la vía de cambio en su área asignada de resultados/solución de desarrollo?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i="0" kern="1200" dirty="0">
                <a:solidFill>
                  <a:schemeClr val="tx1"/>
                </a:solidFill>
                <a:effectLst/>
                <a:latin typeface="+mn-lt"/>
                <a:ea typeface="ＭＳ Ｐゴシック" charset="0"/>
                <a:cs typeface="Arial" charset="0"/>
              </a:rPr>
              <a:t>¿Cuáles son las capacidades que se deben desarrollar para aplicar con éxito esa opción para la gestión del riesgo?  ¿Quiénes son los actores relevantes cuyas capacidades deben fortalecerse (instituciones, comunidades, entidades del sector privado, etc.)? </a:t>
            </a:r>
            <a:endParaRPr lang="es-CR" sz="1400" b="0" kern="1200" dirty="0">
              <a:solidFill>
                <a:schemeClr val="tx1"/>
              </a:solidFill>
              <a:effectLst/>
              <a:latin typeface="+mn-lt"/>
              <a:ea typeface="ＭＳ Ｐゴシック" charset="0"/>
              <a:cs typeface="Arial" charset="0"/>
            </a:endParaRPr>
          </a:p>
          <a:p>
            <a:pPr marL="520700" lvl="1" indent="0" fontAlgn="base">
              <a:buFont typeface="Arial" panose="020B0604020202020204" pitchFamily="34" charset="0"/>
              <a:buNone/>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¿De qué forma podemos añadir esta opción para la gestión del riesgo en la vía de cambio.  ¿La agregamos como un nuevo elemento (</a:t>
            </a:r>
            <a:r>
              <a:rPr lang="es-CR" sz="1400" b="0" i="1" kern="1200" dirty="0">
                <a:solidFill>
                  <a:schemeClr val="tx1"/>
                </a:solidFill>
                <a:effectLst/>
                <a:latin typeface="+mn-lt"/>
                <a:ea typeface="ＭＳ Ｐゴシック" charset="0"/>
                <a:cs typeface="Arial" charset="0"/>
              </a:rPr>
              <a:t>“</a:t>
            </a:r>
            <a:r>
              <a:rPr lang="es-CR" sz="1400" b="0" i="0" kern="1200" dirty="0">
                <a:solidFill>
                  <a:schemeClr val="tx1"/>
                </a:solidFill>
                <a:effectLst/>
                <a:latin typeface="+mn-lt"/>
                <a:ea typeface="ＭＳ Ｐゴシック" charset="0"/>
                <a:cs typeface="Arial" charset="0"/>
              </a:rPr>
              <a:t>si </a:t>
            </a:r>
            <a:r>
              <a:rPr lang="es-CR" sz="1400" b="0" i="1" kern="1200" dirty="0">
                <a:solidFill>
                  <a:schemeClr val="tx1"/>
                </a:solidFill>
                <a:effectLst/>
                <a:latin typeface="+mn-lt"/>
                <a:ea typeface="ＭＳ Ｐゴシック" charset="0"/>
                <a:cs typeface="Arial" charset="0"/>
              </a:rPr>
              <a:t>los sistemas nacionales de salud tienen la capacidad necesaria para mitigar el riesgo, planificar una respuesta e implementarla frente a una epidemia</a:t>
            </a:r>
            <a:r>
              <a:rPr lang="es-CR" sz="1400" b="0" i="0" kern="1200" dirty="0">
                <a:solidFill>
                  <a:schemeClr val="tx1"/>
                </a:solidFill>
                <a:effectLst/>
                <a:latin typeface="+mn-lt"/>
                <a:ea typeface="ＭＳ Ｐゴシック" charset="0"/>
                <a:cs typeface="Arial" charset="0"/>
              </a:rPr>
              <a:t>”) o la integramos en otro elemento que ya se ha propuesto?</a:t>
            </a: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285750" lvl="0" indent="-285750" fontAlgn="base">
              <a:buFont typeface="Arial" panose="020B0604020202020204" pitchFamily="34" charset="0"/>
              <a:buChar char="•"/>
            </a:pPr>
            <a:r>
              <a:rPr lang="es-CR" sz="1400" b="0" i="0" kern="1200" noProof="0" dirty="0">
                <a:solidFill>
                  <a:schemeClr val="tx1"/>
                </a:solidFill>
                <a:effectLst/>
                <a:latin typeface="+mj-lt"/>
                <a:ea typeface="ＭＳ Ｐゴシック" charset="0"/>
                <a:cs typeface="Arial" charset="0"/>
              </a:rPr>
              <a:t>Para  aquellos grupos que estén trabajando en los </a:t>
            </a:r>
            <a:r>
              <a:rPr lang="es-CR" sz="1400" b="0" i="1" kern="1200" noProof="0" dirty="0">
                <a:solidFill>
                  <a:schemeClr val="tx1"/>
                </a:solidFill>
                <a:effectLst/>
                <a:latin typeface="+mj-lt"/>
                <a:ea typeface="ＭＳ Ｐゴシック" charset="0"/>
                <a:cs typeface="Arial" charset="0"/>
              </a:rPr>
              <a:t>Planes Anuales </a:t>
            </a:r>
            <a:r>
              <a:rPr lang="es-CR" sz="1400" b="0" i="0" kern="1200" noProof="0" dirty="0">
                <a:solidFill>
                  <a:schemeClr val="tx1"/>
                </a:solidFill>
                <a:effectLst/>
                <a:latin typeface="+mj-lt"/>
                <a:ea typeface="ＭＳ Ｐゴシック" charset="0"/>
                <a:cs typeface="Arial" charset="0"/>
              </a:rPr>
              <a:t>o en el </a:t>
            </a:r>
            <a:r>
              <a:rPr lang="es-CR" sz="1400" b="0" i="1" kern="1200" noProof="0" dirty="0">
                <a:solidFill>
                  <a:schemeClr val="tx1"/>
                </a:solidFill>
                <a:effectLst/>
                <a:latin typeface="+mj-lt"/>
                <a:ea typeface="ＭＳ Ｐゴシック" charset="0"/>
                <a:cs typeface="Arial" charset="0"/>
              </a:rPr>
              <a:t>Marco de Resultados </a:t>
            </a:r>
            <a:r>
              <a:rPr lang="es-CR" sz="1400" b="0" i="0" kern="1200" noProof="0" dirty="0">
                <a:solidFill>
                  <a:schemeClr val="tx1"/>
                </a:solidFill>
                <a:effectLst/>
                <a:latin typeface="+mj-lt"/>
                <a:ea typeface="ＭＳ Ｐゴシック" charset="0"/>
                <a:cs typeface="Arial" charset="0"/>
              </a:rPr>
              <a:t>del Marco de Cooperación</a:t>
            </a:r>
            <a:r>
              <a:rPr lang="es-CR" sz="1400" b="0" i="1" kern="1200" dirty="0">
                <a:solidFill>
                  <a:schemeClr val="tx1"/>
                </a:solidFill>
                <a:effectLst/>
                <a:latin typeface="+mn-lt"/>
                <a:ea typeface="ＭＳ Ｐゴシック" charset="0"/>
                <a:cs typeface="Arial" charset="0"/>
              </a:rPr>
              <a:t>:</a:t>
            </a: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i="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i="0" kern="1200" dirty="0">
                <a:solidFill>
                  <a:schemeClr val="tx1"/>
                </a:solidFill>
                <a:effectLst/>
                <a:latin typeface="+mn-lt"/>
                <a:ea typeface="ＭＳ Ｐゴシック" charset="0"/>
                <a:cs typeface="Arial" charset="0"/>
              </a:rPr>
              <a:t>¿Cómo podemos monitorear de mejor forma los resultados relacionados con la resiliencia o las capacidades para la gestión del riesgo fortalecidas a través de las labores de las Naciones Unidas en esta área de resultados?</a:t>
            </a:r>
            <a:endParaRPr lang="es-CR" sz="1400" b="0"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Nota bene: </a:t>
            </a:r>
            <a:r>
              <a:rPr lang="es-CR" sz="1400" b="0" kern="1200" dirty="0">
                <a:solidFill>
                  <a:schemeClr val="tx1"/>
                </a:solidFill>
                <a:effectLst/>
                <a:latin typeface="+mn-lt"/>
                <a:ea typeface="ＭＳ Ｐゴシック" charset="0"/>
                <a:cs typeface="Arial" charset="0"/>
              </a:rPr>
              <a:t>De ser posible, distribuya entre el grupo una copia impresa de uno, algunos o todos los documentos siguientes:</a:t>
            </a:r>
          </a:p>
          <a:p>
            <a:pPr marL="285750" indent="-285750" fontAlgn="base">
              <a:buFontTx/>
              <a:buChar char="-"/>
            </a:pPr>
            <a:r>
              <a:rPr lang="es-CR" sz="1400" b="0" kern="1200" dirty="0">
                <a:solidFill>
                  <a:schemeClr val="tx1"/>
                </a:solidFill>
                <a:effectLst/>
                <a:latin typeface="+mn-lt"/>
                <a:ea typeface="ＭＳ Ｐゴシック" charset="0"/>
                <a:cs typeface="Arial" charset="0"/>
              </a:rPr>
              <a:t>Más detalles sobre cada una de estas soluciones: páginas 29 a 34 de la Guía. </a:t>
            </a:r>
          </a:p>
          <a:p>
            <a:pPr marL="285750" indent="-285750" fontAlgn="base">
              <a:buFontTx/>
              <a:buChar char="-"/>
            </a:pPr>
            <a:r>
              <a:rPr lang="es-CR" sz="1400" b="0" kern="1200" dirty="0">
                <a:solidFill>
                  <a:schemeClr val="tx1"/>
                </a:solidFill>
                <a:effectLst/>
                <a:latin typeface="+mn-lt"/>
                <a:ea typeface="ＭＳ Ｐゴシック" charset="0"/>
                <a:cs typeface="Arial" charset="0"/>
              </a:rPr>
              <a:t>Una reseña general de los riesgos de y para los Objetivos de Desarrollo Sostenible (ODS) relevantes, así como intervenciones adecuadas para la gestión de riesgos climáticos y de desastres: escoja los ODS relevantes (cada uno tiene 1 o 2 páginas) en el Anexo 2 de la Guía (inicia en la página 52). </a:t>
            </a:r>
          </a:p>
          <a:p>
            <a:pPr marL="285750" indent="-285750" fontAlgn="base">
              <a:buFontTx/>
              <a:buChar char="-"/>
            </a:pPr>
            <a:r>
              <a:rPr lang="es-CR" sz="1400" b="0" kern="1200" dirty="0">
                <a:solidFill>
                  <a:schemeClr val="tx1"/>
                </a:solidFill>
                <a:effectLst/>
                <a:latin typeface="+mn-lt"/>
                <a:ea typeface="ＭＳ Ｐゴシック" charset="0"/>
                <a:cs typeface="Arial" charset="0"/>
              </a:rPr>
              <a:t>Ejemplos de indicadores adecuados para el Marco de Cooperación relacionados con la resiliencia climática y frente a los desastres: pagina 37 de la Guía.</a:t>
            </a:r>
            <a:endParaRPr lang="es-CR" sz="1400" b="1" i="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i="0" u="none" strike="noStrike" kern="1200" baseline="0" noProof="0" dirty="0">
                <a:solidFill>
                  <a:schemeClr val="tx1"/>
                </a:solidFill>
                <a:latin typeface="+mn-lt"/>
                <a:ea typeface="ＭＳ Ｐゴシック" charset="0"/>
                <a:cs typeface="Arial" charset="0"/>
              </a:rPr>
              <a:t>Manuscrito para presentar la ilustración</a:t>
            </a:r>
            <a:r>
              <a:rPr lang="es-CR" sz="1400" b="1" kern="1200" dirty="0">
                <a:solidFill>
                  <a:schemeClr val="tx1"/>
                </a:solidFill>
                <a:effectLst/>
                <a:latin typeface="+mn-lt"/>
                <a:ea typeface="ＭＳ Ｐゴシック" charset="0"/>
                <a:cs typeface="Arial" charset="0"/>
              </a:rPr>
              <a:t>:  </a:t>
            </a:r>
            <a:endParaRPr lang="es-CR" sz="1400" kern="1200" dirty="0">
              <a:solidFill>
                <a:schemeClr val="tx1"/>
              </a:solidFill>
              <a:effectLst/>
              <a:latin typeface="+mn-lt"/>
              <a:ea typeface="ＭＳ Ｐゴシック" charset="0"/>
              <a:cs typeface="Arial" charset="0"/>
            </a:endParaRPr>
          </a:p>
          <a:p>
            <a:pPr fontAlgn="base"/>
            <a:endParaRPr lang="es-CR" sz="1400" kern="1200" dirty="0">
              <a:solidFill>
                <a:schemeClr val="tx1"/>
              </a:solidFill>
              <a:effectLst/>
              <a:latin typeface="+mn-lt"/>
              <a:ea typeface="ＭＳ Ｐゴシック" charset="0"/>
              <a:cs typeface="Arial" charset="0"/>
            </a:endParaRPr>
          </a:p>
          <a:p>
            <a:pPr fontAlgn="base"/>
            <a:r>
              <a:rPr lang="es-CR" sz="1400" kern="1200" dirty="0">
                <a:solidFill>
                  <a:schemeClr val="tx1"/>
                </a:solidFill>
                <a:effectLst/>
                <a:latin typeface="+mn-lt"/>
                <a:ea typeface="ＭＳ Ｐゴシック" charset="0"/>
                <a:cs typeface="Arial" charset="0"/>
              </a:rPr>
              <a:t>Si bien las medidas para la adaptación al cambio climático y la reducción del riesgo de desastres (incluidos los brotes de enfermedades, las epidemias y las pandemias) pueden parecer diferentes en distintos sectores, se puede afirmar que la mayoría de estas se incluyen dentro de diez amplias categorías. Esta transparencia muestra dos de estas y cuáles de las áreas de los ODS son más relevantes para lo siguiente: </a:t>
            </a:r>
          </a:p>
          <a:p>
            <a:pPr fontAlgn="base"/>
            <a:endParaRPr lang="en-GB" sz="1400" b="1" kern="1200" dirty="0">
              <a:solidFill>
                <a:schemeClr val="tx1"/>
              </a:solidFill>
              <a:effectLst/>
              <a:latin typeface="+mn-lt"/>
              <a:ea typeface="ＭＳ Ｐゴシック" charset="0"/>
              <a:cs typeface="Arial" charset="0"/>
            </a:endParaRPr>
          </a:p>
          <a:p>
            <a:r>
              <a:rPr lang="es-CR" sz="1400" u="sng" kern="1200" noProof="0" dirty="0">
                <a:solidFill>
                  <a:schemeClr val="tx1"/>
                </a:solidFill>
                <a:effectLst/>
                <a:latin typeface="+mn-lt"/>
                <a:ea typeface="ＭＳ Ｐゴシック" charset="0"/>
                <a:cs typeface="Arial" charset="0"/>
              </a:rPr>
              <a:t>Sistemas de alerta temprana y acciones preventivas</a:t>
            </a: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Cuando se pueden emitir alertas oportunas, pertinentes, confiables y precisas mucho antes de que surja un evento peligroso, se permite que las personas tomen mejores decisiones y acciones tempranas que les ayudan a proteger no solo sus vidas, sino también su bienes e infraestructura. Los gobiernos, las administraciones locales, las comunidades y los hogares deben poder recibir y reaccionar ante las alertas tempranas oficiales y tomar acciones iniciales para reducir el impacto.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Las capacidades preventivas se van desarrollando mediante una combinación de varios tipos de actividades –tales como sistemas de información sobre riesgos climáticos y de desastres, tareas de sensibilización y preparación de respuestas —para mapear las amenazas, establecer servicios de monitoreo y alertas, instaurar estructuras de diseminación y elaborar protocolos de respuesta.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s-419" sz="1800" dirty="0">
                <a:effectLst/>
                <a:latin typeface="Calibri" panose="020F0502020204030204" pitchFamily="34" charset="0"/>
                <a:ea typeface="Calibri" panose="020F0502020204030204" pitchFamily="34" charset="0"/>
                <a:cs typeface="Arial" panose="020B0604020202020204" pitchFamily="34" charset="0"/>
              </a:rPr>
              <a:t>Además de las contrapartes gubernamentales, </a:t>
            </a: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entre los posibles socios de trabajo se incluyen el Movimiento Internacional de la Cruz Roja y de la Media Luna Roja</a:t>
            </a:r>
            <a:r>
              <a:rPr lang="es-419" sz="1800" dirty="0">
                <a:effectLst/>
                <a:latin typeface="Calibri" panose="020F0502020204030204" pitchFamily="34" charset="0"/>
                <a:ea typeface="Calibri" panose="020F0502020204030204" pitchFamily="34" charset="0"/>
                <a:cs typeface="Arial" panose="020B0604020202020204" pitchFamily="34" charset="0"/>
              </a:rPr>
              <a:t>, las comunidades, las organizaciones transfronterizas y las empresas que trabajan en el área de telecomunicaciones</a:t>
            </a:r>
            <a:r>
              <a:rPr lang="es-CR" sz="1400" kern="1200" noProof="0" dirty="0">
                <a:solidFill>
                  <a:schemeClr val="tx1"/>
                </a:solidFill>
                <a:effectLst/>
                <a:latin typeface="+mn-lt"/>
                <a:ea typeface="ＭＳ Ｐゴシック" charset="0"/>
                <a:cs typeface="Arial" charset="0"/>
              </a:rPr>
              <a:t>.</a:t>
            </a:r>
          </a:p>
          <a:p>
            <a:r>
              <a:rPr lang="es-CR" sz="1400" kern="1200" noProof="0" dirty="0">
                <a:solidFill>
                  <a:schemeClr val="tx1"/>
                </a:solidFill>
                <a:effectLst/>
                <a:latin typeface="+mn-lt"/>
                <a:ea typeface="ＭＳ Ｐゴシック" charset="0"/>
                <a:cs typeface="Arial" charset="0"/>
              </a:rPr>
              <a:t> </a:t>
            </a:r>
          </a:p>
          <a:p>
            <a:r>
              <a:rPr lang="es-CR" b="0" noProof="0" dirty="0"/>
              <a:t>Ejemplos de indicadores:</a:t>
            </a:r>
          </a:p>
          <a:p>
            <a:r>
              <a:rPr lang="es-419" sz="1800" dirty="0">
                <a:effectLst/>
                <a:latin typeface="Calibri" panose="020F0502020204030204" pitchFamily="34" charset="0"/>
                <a:ea typeface="Calibri" panose="020F0502020204030204" pitchFamily="34" charset="0"/>
                <a:cs typeface="Arial" panose="020B0604020202020204" pitchFamily="34" charset="0"/>
              </a:rPr>
              <a:t>Resultado: Número de personas por cada 100 000 habitantes que reciben información sobre alertas tempranas a través de los gobiernos locales o mediante los mecanismos de diseminación en el ámbito nacional. </a:t>
            </a:r>
          </a:p>
          <a:p>
            <a:r>
              <a:rPr lang="es-419" sz="1800" dirty="0">
                <a:effectLst/>
                <a:latin typeface="Calibri" panose="020F0502020204030204" pitchFamily="34" charset="0"/>
                <a:ea typeface="Calibri" panose="020F0502020204030204" pitchFamily="34" charset="0"/>
                <a:cs typeface="Arial" panose="020B0604020202020204" pitchFamily="34" charset="0"/>
              </a:rPr>
              <a:t>Producto: Porcentaje de gobiernos locales que cuentan con un plan para tomar acciones en función de las alertas tempranas.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s-419" sz="1800" dirty="0">
                <a:effectLst/>
                <a:latin typeface="Calibri" panose="020F0502020204030204" pitchFamily="34" charset="0"/>
                <a:ea typeface="Calibri" panose="020F0502020204030204" pitchFamily="34" charset="0"/>
                <a:cs typeface="Arial" panose="020B0604020202020204" pitchFamily="34" charset="0"/>
              </a:rPr>
              <a:t>Aspectos sectoriales: Porcentaje de agricultores con acceso a información y alertas sobre el cambio climático</a:t>
            </a:r>
            <a:r>
              <a:rPr lang="es-CR" sz="1400" i="0" kern="1200" noProof="0" dirty="0">
                <a:solidFill>
                  <a:schemeClr val="tx1"/>
                </a:solidFill>
                <a:effectLst/>
                <a:latin typeface="+mn-lt"/>
                <a:ea typeface="ＭＳ Ｐゴシック" charset="0"/>
                <a:cs typeface="Arial" charset="0"/>
              </a:rPr>
              <a:t>.</a:t>
            </a:r>
          </a:p>
          <a:p>
            <a:r>
              <a:rPr lang="es-CR" sz="1400" i="1" kern="1200" noProof="0" dirty="0">
                <a:solidFill>
                  <a:schemeClr val="tx1"/>
                </a:solidFill>
                <a:effectLst/>
                <a:latin typeface="+mn-lt"/>
                <a:ea typeface="ＭＳ Ｐゴシック" charset="0"/>
                <a:cs typeface="Arial" charset="0"/>
              </a:rPr>
              <a:t> </a:t>
            </a:r>
            <a:endParaRPr lang="es-CR" sz="1400" kern="1200" noProof="0" dirty="0">
              <a:solidFill>
                <a:schemeClr val="tx1"/>
              </a:solidFill>
              <a:effectLst/>
              <a:latin typeface="+mn-lt"/>
              <a:ea typeface="ＭＳ Ｐゴシック" charset="0"/>
              <a:cs typeface="Arial" charset="0"/>
            </a:endParaRPr>
          </a:p>
          <a:p>
            <a:r>
              <a:rPr lang="es-CR" sz="1400" b="0" u="sng" kern="1200" noProof="0" dirty="0">
                <a:solidFill>
                  <a:schemeClr val="tx1"/>
                </a:solidFill>
                <a:effectLst/>
                <a:latin typeface="+mn-lt"/>
                <a:ea typeface="ＭＳ Ｐゴシック" charset="0"/>
                <a:cs typeface="Arial" charset="0"/>
              </a:rPr>
              <a:t>Preparación, respuesta y recuperación ante situaciones de emergencia</a:t>
            </a: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La preparación de respuestas y de tareas de recuperación inclusivas y sensibles al medio ambiente es un aspecto fundamental para salvar vidas y medios de sustento, ya que se vela por la prestación eficaz, oportuna y continua de servicios básicos, así como por reconstruir mejor cuando ocurre un desastre. La preparación es más eficaz cuando guarda relación con los sistemas de alerta temprana.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s-419" sz="1800" dirty="0">
                <a:effectLst/>
                <a:latin typeface="Calibri" panose="020F0502020204030204" pitchFamily="34" charset="0"/>
                <a:ea typeface="Calibri" panose="020F0502020204030204" pitchFamily="34" charset="0"/>
                <a:cs typeface="Arial" panose="020B0604020202020204" pitchFamily="34" charset="0"/>
              </a:rPr>
              <a:t>Entre las actividades que respaldan las capacidades de preparación y respuesta en caso de una emergencia se pueden mencionar las siguientes: envío de los encargados de primera respuesta, ayuda material, asistencia alimentaria, asistencia en efectivo y servicios esenciales. Una planificación de contingencias y de la continuidad empresarial que sea realista para la seguridad, las necesidades básicas y los derechos humanos reduce la pérdida de vidas y el nivel de presión en los sistemas esenciales durante y después de una emergencia, lo cual permite buscar una recuperación temprana y transformadora. Además de las contrapartes gubernamentales, entre los posibles socios de trabajo se incluyen las organizaciones humanitarias y de salud, así como las empresas de transporte y de telecomunicaciones</a:t>
            </a:r>
            <a:r>
              <a:rPr lang="es-CR" sz="1400" kern="1200" noProof="0" dirty="0">
                <a:solidFill>
                  <a:schemeClr val="tx1"/>
                </a:solidFill>
                <a:effectLst/>
                <a:latin typeface="+mn-lt"/>
                <a:ea typeface="ＭＳ Ｐゴシック" charset="0"/>
                <a:cs typeface="Arial" charset="0"/>
              </a:rPr>
              <a:t>.</a:t>
            </a:r>
          </a:p>
          <a:p>
            <a:r>
              <a:rPr lang="es-CR" sz="1400" kern="1200" noProof="0" dirty="0">
                <a:solidFill>
                  <a:schemeClr val="tx1"/>
                </a:solidFill>
                <a:effectLst/>
                <a:latin typeface="+mn-lt"/>
                <a:ea typeface="ＭＳ Ｐゴシック" charset="0"/>
                <a:cs typeface="Arial" charset="0"/>
              </a:rPr>
              <a:t> </a:t>
            </a:r>
            <a:endParaRPr lang="es-CR" sz="1400" b="0" kern="1200" noProof="0" dirty="0">
              <a:solidFill>
                <a:schemeClr val="tx1"/>
              </a:solidFill>
              <a:effectLst/>
              <a:latin typeface="+mn-lt"/>
              <a:ea typeface="ＭＳ Ｐゴシック" charset="0"/>
              <a:cs typeface="Arial" charset="0"/>
            </a:endParaRPr>
          </a:p>
          <a:p>
            <a:r>
              <a:rPr lang="es-CR" sz="1400" b="0" kern="1200" noProof="0" dirty="0">
                <a:solidFill>
                  <a:schemeClr val="tx1"/>
                </a:solidFill>
                <a:effectLst/>
                <a:latin typeface="+mn-lt"/>
                <a:ea typeface="ＭＳ Ｐゴシック" charset="0"/>
                <a:cs typeface="Arial" charset="0"/>
              </a:rPr>
              <a:t>Ejemplos de indicadores: </a:t>
            </a:r>
          </a:p>
          <a:p>
            <a:pPr marL="0" marR="0" algn="just">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Resultado: Número de muertes y de personas desaparecidas que se atribuyen a los desastres por cada 100.000 habitantes</a:t>
            </a:r>
            <a:r>
              <a:rPr lang="es-419"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desagregadas por sexo, edad y discapacidad.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s-419" sz="1800" dirty="0">
                <a:effectLst/>
                <a:latin typeface="Calibri" panose="020F0502020204030204" pitchFamily="34" charset="0"/>
                <a:ea typeface="Calibri" panose="020F0502020204030204" pitchFamily="34" charset="0"/>
                <a:cs typeface="Arial" panose="020B0604020202020204" pitchFamily="34" charset="0"/>
              </a:rPr>
              <a:t>Producto: Planes de contingencia específicos por sector que se actualizan con regularidad y operaciones de respuesta que se practican mediante simulacros y otros ejercicios de simulación</a:t>
            </a:r>
            <a:r>
              <a:rPr lang="es-CR" sz="1400" i="0" kern="1200" noProof="0" dirty="0">
                <a:solidFill>
                  <a:schemeClr val="tx1"/>
                </a:solidFill>
                <a:effectLst/>
                <a:latin typeface="+mn-lt"/>
                <a:ea typeface="ＭＳ Ｐゴシック" charset="0"/>
                <a:cs typeface="Arial" charset="0"/>
              </a:rPr>
              <a:t>.</a:t>
            </a:r>
          </a:p>
          <a:p>
            <a:pPr lvl="0"/>
            <a:endParaRPr lang="es-CR" sz="1400" i="0" kern="1200" noProof="0" dirty="0">
              <a:solidFill>
                <a:schemeClr val="tx1"/>
              </a:solidFill>
              <a:effectLst/>
              <a:latin typeface="+mn-lt"/>
              <a:ea typeface="ＭＳ Ｐゴシック" charset="0"/>
              <a:cs typeface="Arial" charset="0"/>
            </a:endParaRPr>
          </a:p>
          <a:p>
            <a:pPr lvl="0"/>
            <a:endParaRPr lang="es-CR" sz="1400" i="0" kern="1200" noProof="0" dirty="0">
              <a:solidFill>
                <a:schemeClr val="tx1"/>
              </a:solidFill>
              <a:effectLst/>
              <a:latin typeface="+mn-lt"/>
              <a:ea typeface="ＭＳ Ｐゴシック" charset="0"/>
              <a:cs typeface="Arial" charset="0"/>
            </a:endParaRPr>
          </a:p>
          <a:p>
            <a:pPr fontAlgn="base"/>
            <a:endParaRPr lang="en-GB" b="1" i="0"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20</a:t>
            </a:fld>
            <a:endParaRPr lang="fr-FR" dirty="0"/>
          </a:p>
        </p:txBody>
      </p:sp>
    </p:spTree>
    <p:extLst>
      <p:ext uri="{BB962C8B-B14F-4D97-AF65-F5344CB8AC3E}">
        <p14:creationId xmlns:p14="http://schemas.microsoft.com/office/powerpoint/2010/main" val="4245627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400" b="1" kern="1200" noProof="0" dirty="0">
                <a:solidFill>
                  <a:schemeClr val="tx1"/>
                </a:solidFill>
                <a:effectLst/>
                <a:latin typeface="+mn-lt"/>
                <a:ea typeface="ＭＳ Ｐゴシック" charset="0"/>
                <a:cs typeface="Arial" charset="0"/>
              </a:rPr>
              <a:t>Fuente de la ilustración:</a:t>
            </a:r>
          </a:p>
          <a:p>
            <a:pPr fontAlgn="base"/>
            <a:r>
              <a:rPr lang="es-CR" sz="1400" b="0" kern="1200" dirty="0">
                <a:solidFill>
                  <a:schemeClr val="tx1"/>
                </a:solidFill>
                <a:effectLst/>
                <a:latin typeface="+mn-lt"/>
                <a:ea typeface="ＭＳ Ｐゴシック" charset="0"/>
                <a:cs typeface="Arial" charset="0"/>
              </a:rPr>
              <a:t>Basada en la </a:t>
            </a:r>
            <a:r>
              <a:rPr lang="es-419" sz="18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400" b="0" i="1" kern="1200" dirty="0">
                <a:solidFill>
                  <a:schemeClr val="tx1"/>
                </a:solidFill>
                <a:effectLst/>
                <a:latin typeface="+mn-lt"/>
                <a:ea typeface="ＭＳ Ｐゴシック" charset="0"/>
                <a:cs typeface="Arial" charset="0"/>
              </a:rPr>
              <a:t>. </a:t>
            </a:r>
            <a:r>
              <a:rPr lang="es-CR" sz="14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 </a:t>
            </a:r>
          </a:p>
          <a:p>
            <a:pPr fontAlgn="base"/>
            <a:endParaRPr lang="en-GB" sz="1400" b="0" i="0" kern="1200" dirty="0">
              <a:solidFill>
                <a:schemeClr val="tx1"/>
              </a:solidFill>
              <a:effectLst/>
              <a:latin typeface="+mn-lt"/>
              <a:ea typeface="ＭＳ Ｐゴシック" charset="0"/>
              <a:cs typeface="Arial" charset="0"/>
            </a:endParaRPr>
          </a:p>
          <a:p>
            <a:pPr fontAlgn="base"/>
            <a:r>
              <a:rPr lang="es-CR" sz="1400" b="1" i="0" kern="1200" noProof="0" dirty="0">
                <a:solidFill>
                  <a:schemeClr val="tx1"/>
                </a:solidFill>
                <a:effectLst/>
                <a:latin typeface="+mj-lt"/>
                <a:ea typeface="ＭＳ Ｐゴシック" charset="0"/>
                <a:cs typeface="Arial" charset="0"/>
              </a:rPr>
              <a:t>Puntos para fomentar el debate:</a:t>
            </a:r>
          </a:p>
          <a:p>
            <a:pPr fontAlgn="base"/>
            <a:endParaRPr lang="es-CR" sz="1400" b="1" i="0" kern="1200" noProof="0" dirty="0">
              <a:solidFill>
                <a:schemeClr val="tx1"/>
              </a:solidFill>
              <a:effectLst/>
              <a:latin typeface="+mj-lt"/>
              <a:ea typeface="ＭＳ Ｐゴシック" charset="0"/>
              <a:cs typeface="Arial" charset="0"/>
            </a:endParaRPr>
          </a:p>
          <a:p>
            <a:pPr marL="285750" indent="-285750" fontAlgn="base">
              <a:buFont typeface="Arial" panose="020B0604020202020204" pitchFamily="34" charset="0"/>
              <a:buChar char="•"/>
            </a:pPr>
            <a:r>
              <a:rPr lang="es-CR" sz="1400" b="0" i="0" kern="1200" noProof="0" dirty="0">
                <a:solidFill>
                  <a:schemeClr val="tx1"/>
                </a:solidFill>
                <a:effectLst/>
                <a:latin typeface="+mj-lt"/>
                <a:ea typeface="ＭＳ Ｐゴシック" charset="0"/>
                <a:cs typeface="Arial" charset="0"/>
              </a:rPr>
              <a:t>Para  aquellos grupos que estén trabajando en los </a:t>
            </a:r>
            <a:r>
              <a:rPr lang="es-CR" sz="1400" b="0" i="1" kern="1200" noProof="0" dirty="0">
                <a:solidFill>
                  <a:schemeClr val="tx1"/>
                </a:solidFill>
                <a:effectLst/>
                <a:latin typeface="+mj-lt"/>
                <a:ea typeface="ＭＳ Ｐゴシック" charset="0"/>
                <a:cs typeface="Arial" charset="0"/>
              </a:rPr>
              <a:t>Planes Anuales </a:t>
            </a:r>
            <a:r>
              <a:rPr lang="es-CR" sz="1400" b="0" i="0" kern="1200" noProof="0" dirty="0">
                <a:solidFill>
                  <a:schemeClr val="tx1"/>
                </a:solidFill>
                <a:effectLst/>
                <a:latin typeface="+mj-lt"/>
                <a:ea typeface="ＭＳ Ｐゴシック" charset="0"/>
                <a:cs typeface="Arial" charset="0"/>
              </a:rPr>
              <a:t>o en el </a:t>
            </a:r>
            <a:r>
              <a:rPr lang="es-CR" sz="1400" b="0" i="1" kern="1200" noProof="0" dirty="0">
                <a:solidFill>
                  <a:schemeClr val="tx1"/>
                </a:solidFill>
                <a:effectLst/>
                <a:latin typeface="+mj-lt"/>
                <a:ea typeface="ＭＳ Ｐゴシック" charset="0"/>
                <a:cs typeface="Arial" charset="0"/>
              </a:rPr>
              <a:t>Marco de Resultados </a:t>
            </a:r>
            <a:r>
              <a:rPr lang="es-CR" sz="1400" b="0" i="0" kern="1200" noProof="0" dirty="0">
                <a:solidFill>
                  <a:schemeClr val="tx1"/>
                </a:solidFill>
                <a:effectLst/>
                <a:latin typeface="+mj-lt"/>
                <a:ea typeface="ＭＳ Ｐゴシック" charset="0"/>
                <a:cs typeface="Arial" charset="0"/>
              </a:rPr>
              <a:t>del Marco de Cooperación:</a:t>
            </a:r>
          </a:p>
          <a:p>
            <a:pPr marL="285750" indent="-285750" fontAlgn="base">
              <a:buFont typeface="Arial" panose="020B0604020202020204" pitchFamily="34" charset="0"/>
              <a:buChar char="•"/>
            </a:pPr>
            <a:endParaRPr lang="es-CR" sz="1400" b="0" i="0" kern="1200" noProof="0" dirty="0">
              <a:solidFill>
                <a:schemeClr val="tx1"/>
              </a:solidFill>
              <a:effectLst/>
              <a:latin typeface="+mj-lt"/>
              <a:ea typeface="ＭＳ Ｐゴシック" charset="0"/>
              <a:cs typeface="Arial" charset="0"/>
            </a:endParaRPr>
          </a:p>
          <a:p>
            <a:pPr marL="806450" lvl="1" indent="-285750" fontAlgn="base">
              <a:buFont typeface="Arial" panose="020B0604020202020204" pitchFamily="34" charset="0"/>
              <a:buChar char="•"/>
            </a:pPr>
            <a:r>
              <a:rPr lang="es-CR" sz="1400" b="0" i="0" kern="1200" noProof="0" dirty="0">
                <a:solidFill>
                  <a:schemeClr val="tx1"/>
                </a:solidFill>
                <a:effectLst/>
                <a:latin typeface="+mj-lt"/>
                <a:ea typeface="ＭＳ Ｐゴシック" charset="0"/>
                <a:cs typeface="Arial" charset="0"/>
              </a:rPr>
              <a:t>¿Cuáles de nuestros resultados contribuyen a la </a:t>
            </a:r>
            <a:r>
              <a:rPr lang="es-CR" sz="1400" b="0" i="0" u="sng" kern="1200" noProof="0" dirty="0">
                <a:solidFill>
                  <a:schemeClr val="tx1"/>
                </a:solidFill>
                <a:effectLst/>
                <a:latin typeface="+mj-lt"/>
                <a:ea typeface="ＭＳ Ｐゴシック" charset="0"/>
                <a:cs typeface="Arial" charset="0"/>
              </a:rPr>
              <a:t>resiliencia de los sistemas</a:t>
            </a:r>
            <a:r>
              <a:rPr lang="es-CR" sz="1400" b="0" i="0" u="none" kern="1200" noProof="0" dirty="0">
                <a:solidFill>
                  <a:schemeClr val="tx1"/>
                </a:solidFill>
                <a:effectLst/>
                <a:latin typeface="+mj-lt"/>
                <a:ea typeface="ＭＳ Ｐゴシック" charset="0"/>
                <a:cs typeface="Arial" charset="0"/>
              </a:rPr>
              <a:t> (</a:t>
            </a:r>
            <a:r>
              <a:rPr lang="es-CR" sz="1400" u="none" kern="1200" noProof="0" dirty="0">
                <a:solidFill>
                  <a:schemeClr val="tx1"/>
                </a:solidFill>
                <a:effectLst/>
                <a:latin typeface="+mj-lt"/>
                <a:ea typeface="ＭＳ Ｐゴシック" charset="0"/>
                <a:cs typeface="Arial" charset="0"/>
              </a:rPr>
              <a:t>r</a:t>
            </a:r>
            <a:r>
              <a:rPr lang="es-CR" sz="1400" kern="1200" noProof="0" dirty="0">
                <a:solidFill>
                  <a:schemeClr val="tx1"/>
                </a:solidFill>
                <a:effectLst/>
                <a:latin typeface="+mj-lt"/>
                <a:ea typeface="ＭＳ Ｐゴシック" charset="0"/>
                <a:cs typeface="Arial" charset="0"/>
              </a:rPr>
              <a:t>educción de la vulnerabilidad de las personas y los sistemas a los efectos climáticos y a los choques y embates de los desastres) y cuáles continúan fortaleciendo las </a:t>
            </a:r>
            <a:r>
              <a:rPr lang="es-CR" sz="1400" u="sng" kern="1200" noProof="0" dirty="0">
                <a:solidFill>
                  <a:schemeClr val="tx1"/>
                </a:solidFill>
                <a:effectLst/>
                <a:latin typeface="+mj-lt"/>
                <a:ea typeface="ＭＳ Ｐゴシック" charset="0"/>
                <a:cs typeface="Arial" charset="0"/>
              </a:rPr>
              <a:t>capacidades para la gestión de los riesgos</a:t>
            </a:r>
            <a:r>
              <a:rPr lang="es-CR" sz="1400" kern="1200" noProof="0" dirty="0">
                <a:solidFill>
                  <a:schemeClr val="tx1"/>
                </a:solidFill>
                <a:effectLst/>
                <a:latin typeface="+mj-lt"/>
                <a:ea typeface="ＭＳ Ｐゴシック" charset="0"/>
                <a:cs typeface="Arial" charset="0"/>
              </a:rPr>
              <a:t> climáticos y de desastres a nivel institucional/comunitario/individual? ¿Reflejamos esto en los enunciados de los resultados y sus indicadores relevantes? </a:t>
            </a:r>
          </a:p>
          <a:p>
            <a:pPr marL="806450" lvl="1" indent="-285750" fontAlgn="base">
              <a:buFont typeface="Arial" panose="020B0604020202020204" pitchFamily="34" charset="0"/>
              <a:buChar char="•"/>
            </a:pPr>
            <a:endParaRPr lang="es-CR" sz="1400" b="0" kern="1200" noProof="0" dirty="0">
              <a:solidFill>
                <a:schemeClr val="tx1"/>
              </a:solidFill>
              <a:effectLst/>
              <a:latin typeface="+mj-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kern="1200" noProof="0" dirty="0">
                <a:solidFill>
                  <a:schemeClr val="tx1"/>
                </a:solidFill>
                <a:effectLst/>
                <a:latin typeface="+mj-lt"/>
                <a:ea typeface="ＭＳ Ｐゴシック" charset="0"/>
                <a:cs typeface="Arial" charset="0"/>
              </a:rPr>
              <a:t>¿Hay indicadores nacionales relacionados con la resiliencia climática y frente a los desastres que también podamos usar en nuestro Marco de Resultados? Por ejemplo, indicadores de la Estrategia/el Plan Nacional de Adaptación, de la Estrategia Nacional para la RRD, del Plan Nacional de Acción para la Seguridad Sanitaria o del Plan/la Visión Nacional de Desarrollo. </a:t>
            </a:r>
          </a:p>
          <a:p>
            <a:pPr marL="520700" marR="0" lvl="1" indent="0" algn="l" defTabSz="1042988"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s-CR" sz="1400" kern="1200" noProof="0" dirty="0">
              <a:solidFill>
                <a:schemeClr val="tx1"/>
              </a:solidFill>
              <a:effectLst/>
              <a:latin typeface="+mj-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kern="1200" noProof="0" dirty="0">
                <a:solidFill>
                  <a:schemeClr val="tx1"/>
                </a:solidFill>
                <a:effectLst/>
                <a:latin typeface="+mj-lt"/>
                <a:ea typeface="ＭＳ Ｐゴシック" charset="0"/>
                <a:cs typeface="Arial" charset="0"/>
              </a:rPr>
              <a:t>¿Cómo podemos ajustar los indicadores que ya hemos identificado del Marco de Resultados de los ODS o del Plan/la Visión Nacional de Desarrollo para reflejar de mejor forma los esfuerzos dirigidos a aumentar la resiliencia? </a:t>
            </a:r>
          </a:p>
          <a:p>
            <a:endParaRPr lang="es-CR" sz="1400" kern="1200" noProof="0" dirty="0">
              <a:solidFill>
                <a:schemeClr val="tx1"/>
              </a:solidFill>
              <a:effectLst/>
              <a:latin typeface="+mj-lt"/>
              <a:ea typeface="ＭＳ Ｐゴシック" charset="0"/>
              <a:cs typeface="Arial" charset="0"/>
            </a:endParaRPr>
          </a:p>
          <a:p>
            <a:r>
              <a:rPr lang="es-CR" sz="1400" b="1" kern="1200" noProof="0" dirty="0">
                <a:solidFill>
                  <a:schemeClr val="tx1"/>
                </a:solidFill>
                <a:effectLst/>
                <a:latin typeface="+mj-lt"/>
                <a:ea typeface="ＭＳ Ｐゴシック" charset="0"/>
                <a:cs typeface="Arial" charset="0"/>
              </a:rPr>
              <a:t>Manuscrito para presentar esta transparencia:</a:t>
            </a:r>
          </a:p>
          <a:p>
            <a:endParaRPr lang="es-CR" sz="1400" kern="1200" noProof="0" dirty="0">
              <a:solidFill>
                <a:schemeClr val="tx1"/>
              </a:solidFill>
              <a:effectLst/>
              <a:latin typeface="+mj-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419" sz="1400" dirty="0">
                <a:effectLst/>
                <a:latin typeface="+mj-lt"/>
                <a:ea typeface="Calibri" panose="020F0502020204030204" pitchFamily="34" charset="0"/>
                <a:cs typeface="Arial" panose="020B0604020202020204" pitchFamily="34" charset="0"/>
              </a:rPr>
              <a:t>Tal como se explicó en las </a:t>
            </a:r>
            <a:r>
              <a:rPr lang="es-419" sz="1400" i="0" u="sng" dirty="0">
                <a:solidFill>
                  <a:srgbClr val="0070C0"/>
                </a:solidFill>
                <a:effectLst/>
                <a:latin typeface="+mj-lt"/>
                <a:ea typeface="Calibri" panose="020F0502020204030204" pitchFamily="34" charset="0"/>
                <a:cs typeface="Arial" panose="020B0604020202020204" pitchFamily="34" charset="0"/>
              </a:rPr>
              <a:t>Directrices comunes de las Naciones Unidas para ayudar a construir sociedades resilientes</a:t>
            </a:r>
            <a:r>
              <a:rPr lang="es-419" sz="1400" dirty="0">
                <a:effectLst/>
                <a:latin typeface="+mj-lt"/>
                <a:ea typeface="Calibri" panose="020F0502020204030204" pitchFamily="34" charset="0"/>
                <a:cs typeface="Arial" panose="020B0604020202020204" pitchFamily="34" charset="0"/>
              </a:rPr>
              <a:t>, es posible que la captación de esfuerzos para aumentar la resiliencia, lo que incluye los riesgos climáticos y de desastres, represente un reto particular en el Marco de Resultados, ya que: (a) los efectos de las acciones para aumentar la resiliencia podrían no ser aparentes durante varias décadas; (b) es poco probable que los vínculos causales sean lineales; y (c) si no se reconoce un riesgo como un desastre o un cambio en el entorno, puede ser difícil medir el impacto de la programación. </a:t>
            </a:r>
            <a:endParaRPr lang="en-US" sz="1400" dirty="0">
              <a:effectLst/>
              <a:latin typeface="+mj-lt"/>
              <a:ea typeface="Calibri" panose="020F0502020204030204" pitchFamily="34" charset="0"/>
              <a:cs typeface="Arial" panose="020B0604020202020204" pitchFamily="34" charset="0"/>
            </a:endParaRPr>
          </a:p>
          <a:p>
            <a:endParaRPr lang="es-CR" sz="1400" kern="1200" noProof="0" dirty="0">
              <a:solidFill>
                <a:schemeClr val="tx1"/>
              </a:solidFill>
              <a:effectLst/>
              <a:latin typeface="+mj-lt"/>
              <a:ea typeface="ＭＳ Ｐゴシック" charset="0"/>
              <a:cs typeface="Arial" charset="0"/>
            </a:endParaRPr>
          </a:p>
          <a:p>
            <a:r>
              <a:rPr lang="es-419" sz="1400" dirty="0">
                <a:solidFill>
                  <a:srgbClr val="0070C0"/>
                </a:solidFill>
                <a:effectLst/>
                <a:latin typeface="+mj-lt"/>
                <a:ea typeface="Calibri" panose="020F0502020204030204" pitchFamily="34" charset="0"/>
                <a:cs typeface="Arial" panose="020B0604020202020204" pitchFamily="34" charset="0"/>
              </a:rPr>
              <a:t>Debido a que la resiliencia presenta escalas múltiples y es dinámica y multidimensional, el Marco de Resultados debe captar los mecanismos o instrumentos de cambio que se aplican e inciden en diferentes niveles de resultados dentro de cada </a:t>
            </a:r>
            <a:r>
              <a:rPr lang="es-419" sz="1400" i="1" dirty="0">
                <a:solidFill>
                  <a:srgbClr val="0070C0"/>
                </a:solidFill>
                <a:effectLst/>
                <a:latin typeface="+mj-lt"/>
                <a:ea typeface="Calibri" panose="020F0502020204030204" pitchFamily="34" charset="0"/>
                <a:cs typeface="Arial" panose="020B0604020202020204" pitchFamily="34" charset="0"/>
              </a:rPr>
              <a:t>área prioritaria estratégica</a:t>
            </a:r>
            <a:r>
              <a:rPr lang="es-CR" sz="1400" kern="1200" noProof="0" dirty="0">
                <a:solidFill>
                  <a:schemeClr val="tx1"/>
                </a:solidFill>
                <a:effectLst/>
                <a:latin typeface="+mj-lt"/>
                <a:ea typeface="ＭＳ Ｐゴシック" charset="0"/>
                <a:cs typeface="Arial" charset="0"/>
              </a:rPr>
              <a:t>.   </a:t>
            </a:r>
          </a:p>
          <a:p>
            <a:endParaRPr lang="es-CR" sz="1400" kern="1200" noProof="0" dirty="0">
              <a:solidFill>
                <a:schemeClr val="tx1"/>
              </a:solidFill>
              <a:effectLst/>
              <a:latin typeface="+mj-lt"/>
              <a:ea typeface="ＭＳ Ｐゴシック" charset="0"/>
              <a:cs typeface="Arial" charset="0"/>
            </a:endParaRPr>
          </a:p>
          <a:p>
            <a:r>
              <a:rPr lang="es-419" sz="1400" dirty="0">
                <a:effectLst/>
                <a:latin typeface="+mj-lt"/>
                <a:ea typeface="Calibri" panose="020F0502020204030204" pitchFamily="34" charset="0"/>
                <a:cs typeface="Arial" panose="020B0604020202020204" pitchFamily="34" charset="0"/>
              </a:rPr>
              <a:t>Cuando se formulen los enunciados del Marco de Resultado y se identifiquen los indicadores, podría resultar útil consultar la teoría del cambio y </a:t>
            </a:r>
            <a:r>
              <a:rPr lang="es-419" sz="1400" b="0" dirty="0">
                <a:effectLst/>
                <a:latin typeface="+mj-lt"/>
                <a:ea typeface="Calibri" panose="020F0502020204030204" pitchFamily="34" charset="0"/>
                <a:cs typeface="Arial" panose="020B0604020202020204" pitchFamily="34" charset="0"/>
              </a:rPr>
              <a:t>los niveles de resultados desde </a:t>
            </a:r>
            <a:r>
              <a:rPr lang="es-419" sz="1400" dirty="0">
                <a:effectLst/>
                <a:latin typeface="+mj-lt"/>
                <a:ea typeface="Calibri" panose="020F0502020204030204" pitchFamily="34" charset="0"/>
                <a:cs typeface="Arial" panose="020B0604020202020204" pitchFamily="34" charset="0"/>
              </a:rPr>
              <a:t>una perspectiva de la resiliencia frente a los desastres y al cambio climático</a:t>
            </a:r>
            <a:r>
              <a:rPr lang="es-CR" sz="1400" kern="1200" noProof="0" dirty="0">
                <a:solidFill>
                  <a:schemeClr val="tx1"/>
                </a:solidFill>
                <a:effectLst/>
                <a:latin typeface="+mj-lt"/>
                <a:ea typeface="ＭＳ Ｐゴシック" charset="0"/>
                <a:cs typeface="Arial" charset="0"/>
              </a:rPr>
              <a:t>:</a:t>
            </a:r>
          </a:p>
          <a:p>
            <a:pPr lvl="0"/>
            <a:endParaRPr lang="es-CR" sz="1400" i="1" kern="1200" noProof="0" dirty="0">
              <a:solidFill>
                <a:schemeClr val="tx1"/>
              </a:solidFill>
              <a:effectLst/>
              <a:latin typeface="+mj-lt"/>
              <a:ea typeface="ＭＳ Ｐゴシック" charset="0"/>
              <a:cs typeface="Arial" charset="0"/>
            </a:endParaRPr>
          </a:p>
          <a:p>
            <a:pPr marL="285750" lvl="0" indent="-285750">
              <a:buFont typeface="Arial" panose="020B0604020202020204" pitchFamily="34" charset="0"/>
              <a:buChar char="•"/>
            </a:pPr>
            <a:r>
              <a:rPr lang="es-419" sz="1400" i="1" dirty="0">
                <a:effectLst/>
                <a:latin typeface="+mj-lt"/>
                <a:ea typeface="Calibri" panose="020F0502020204030204" pitchFamily="34" charset="0"/>
                <a:cs typeface="Arial" panose="020B0604020202020204" pitchFamily="34" charset="0"/>
              </a:rPr>
              <a:t>Impacto: </a:t>
            </a:r>
            <a:r>
              <a:rPr lang="es-419" sz="1400" dirty="0">
                <a:effectLst/>
                <a:latin typeface="+mj-lt"/>
                <a:ea typeface="Calibri" panose="020F0502020204030204" pitchFamily="34" charset="0"/>
                <a:cs typeface="Arial" panose="020B0604020202020204" pitchFamily="34" charset="0"/>
              </a:rPr>
              <a:t>Cambios en la vida de las personas y mejoras en la consecución de sus derechos, logrados a pesar de los riesgos climáticos y de desastres identificados en el Análisis Común de País</a:t>
            </a:r>
            <a:r>
              <a:rPr lang="es-CR" sz="1400" kern="1200" noProof="0" dirty="0">
                <a:solidFill>
                  <a:schemeClr val="tx1"/>
                </a:solidFill>
                <a:effectLst/>
                <a:latin typeface="+mj-lt"/>
                <a:ea typeface="ＭＳ Ｐゴシック" charset="0"/>
                <a:cs typeface="Arial" charset="0"/>
              </a:rPr>
              <a:t>.</a:t>
            </a:r>
          </a:p>
          <a:p>
            <a:pPr marL="285750" lvl="0" indent="-285750">
              <a:buFont typeface="Arial" panose="020B0604020202020204" pitchFamily="34" charset="0"/>
              <a:buChar char="•"/>
            </a:pPr>
            <a:r>
              <a:rPr lang="es-419" sz="1400" i="1" dirty="0">
                <a:effectLst/>
                <a:latin typeface="+mj-lt"/>
                <a:ea typeface="Calibri" panose="020F0502020204030204" pitchFamily="34" charset="0"/>
                <a:cs typeface="Arial" panose="020B0604020202020204" pitchFamily="34" charset="0"/>
              </a:rPr>
              <a:t>Resultados:</a:t>
            </a:r>
            <a:r>
              <a:rPr lang="es-419" sz="1400" dirty="0">
                <a:effectLst/>
                <a:latin typeface="+mj-lt"/>
                <a:ea typeface="Calibri" panose="020F0502020204030204" pitchFamily="34" charset="0"/>
                <a:cs typeface="Arial" panose="020B0604020202020204" pitchFamily="34" charset="0"/>
              </a:rPr>
              <a:t> Cambios en la resiliencia ante los efectos del cambio climático y los desastres en las personas, las instituciones y los sistemas de interés para cada prioridad estratégica</a:t>
            </a:r>
            <a:r>
              <a:rPr lang="es-CR" sz="1400" kern="1200" noProof="0" dirty="0">
                <a:solidFill>
                  <a:schemeClr val="tx1"/>
                </a:solidFill>
                <a:effectLst/>
                <a:latin typeface="+mj-lt"/>
                <a:ea typeface="ＭＳ Ｐゴシック" charset="0"/>
                <a:cs typeface="Arial" charset="0"/>
              </a:rPr>
              <a:t>.</a:t>
            </a:r>
          </a:p>
          <a:p>
            <a:pPr marL="285750" lvl="0" indent="-285750">
              <a:buFont typeface="Arial" panose="020B0604020202020204" pitchFamily="34" charset="0"/>
              <a:buChar char="•"/>
            </a:pPr>
            <a:r>
              <a:rPr lang="es-419" sz="1400" i="1" dirty="0">
                <a:effectLst/>
                <a:latin typeface="+mj-lt"/>
                <a:ea typeface="Calibri" panose="020F0502020204030204" pitchFamily="34" charset="0"/>
                <a:cs typeface="Arial" panose="020B0604020202020204" pitchFamily="34" charset="0"/>
              </a:rPr>
              <a:t>Productos: </a:t>
            </a:r>
            <a:r>
              <a:rPr lang="es-419" sz="1400" dirty="0">
                <a:effectLst/>
                <a:latin typeface="+mj-lt"/>
                <a:ea typeface="Calibri" panose="020F0502020204030204" pitchFamily="34" charset="0"/>
                <a:cs typeface="Arial" panose="020B0604020202020204" pitchFamily="34" charset="0"/>
              </a:rPr>
              <a:t>Cambios en las capacidades de gestión de los riesgos climáticos y de desastres por parte de las personas, las instituciones y los sistemas para enfrentar, resistir y recuperarse de los efectos climáticos y de los desastres</a:t>
            </a:r>
            <a:r>
              <a:rPr lang="es-CR" sz="1400" kern="1200" noProof="0" dirty="0">
                <a:solidFill>
                  <a:schemeClr val="tx1"/>
                </a:solidFill>
                <a:effectLst/>
                <a:latin typeface="+mj-lt"/>
                <a:ea typeface="ＭＳ Ｐゴシック" charset="0"/>
                <a:cs typeface="Arial" charset="0"/>
              </a:rPr>
              <a:t>.  </a:t>
            </a:r>
          </a:p>
          <a:p>
            <a:endParaRPr lang="es-CR" sz="1400" kern="1200" noProof="0" dirty="0">
              <a:solidFill>
                <a:schemeClr val="tx1"/>
              </a:solidFill>
              <a:effectLst/>
              <a:latin typeface="+mj-lt"/>
              <a:ea typeface="ＭＳ Ｐゴシック" charset="0"/>
              <a:cs typeface="Arial" charset="0"/>
            </a:endParaRPr>
          </a:p>
          <a:p>
            <a:r>
              <a:rPr lang="es-419" sz="1400" dirty="0">
                <a:effectLst/>
                <a:latin typeface="+mj-lt"/>
                <a:ea typeface="Calibri" panose="020F0502020204030204" pitchFamily="34" charset="0"/>
                <a:cs typeface="Arial" panose="020B0604020202020204" pitchFamily="34" charset="0"/>
              </a:rPr>
              <a:t>En la </a:t>
            </a:r>
            <a:r>
              <a:rPr lang="es-419" sz="1400" b="1" dirty="0">
                <a:effectLst/>
                <a:latin typeface="+mj-lt"/>
                <a:ea typeface="Calibri" panose="020F0502020204030204" pitchFamily="34" charset="0"/>
                <a:cs typeface="Arial" panose="020B0604020202020204" pitchFamily="34" charset="0"/>
              </a:rPr>
              <a:t>formulación de enunciados de los resultados y los productos</a:t>
            </a:r>
            <a:r>
              <a:rPr lang="es-419" sz="1400" dirty="0">
                <a:effectLst/>
                <a:latin typeface="+mj-lt"/>
                <a:ea typeface="Calibri" panose="020F0502020204030204" pitchFamily="34" charset="0"/>
                <a:cs typeface="Arial" panose="020B0604020202020204" pitchFamily="34" charset="0"/>
              </a:rPr>
              <a:t>, hay dos formas de mostrar que los resultados y los productos contribuyen a aumentar la resiliencia</a:t>
            </a:r>
            <a:r>
              <a:rPr lang="es-CR" sz="1400" kern="1200" noProof="0" dirty="0">
                <a:solidFill>
                  <a:schemeClr val="tx1"/>
                </a:solidFill>
                <a:effectLst/>
                <a:latin typeface="+mj-lt"/>
                <a:ea typeface="ＭＳ Ｐゴシック" charset="0"/>
                <a:cs typeface="Arial" charset="0"/>
              </a:rPr>
              <a:t>:</a:t>
            </a:r>
          </a:p>
          <a:p>
            <a:pPr marL="285750" lvl="0" indent="-285750">
              <a:buFont typeface="Arial" panose="020B0604020202020204" pitchFamily="34" charset="0"/>
              <a:buChar char="•"/>
            </a:pPr>
            <a:r>
              <a:rPr lang="es-419" sz="1400" dirty="0">
                <a:effectLst/>
                <a:latin typeface="+mj-lt"/>
                <a:ea typeface="Calibri" panose="020F0502020204030204" pitchFamily="34" charset="0"/>
                <a:cs typeface="Arial" panose="020B0604020202020204" pitchFamily="34" charset="0"/>
              </a:rPr>
              <a:t>En el caso de los productos y los resultados que abordan directamente las capacidades de gestión de los riesgos climáticos y de desastres, identifique en su enunciado cuáles son las estrategias que se están utilizando, tales como reducción del riesgo de desastres, adaptación al cambio climático, reducción climáticamente inteligente del riesgo de desastres o gestión ambiental</a:t>
            </a:r>
            <a:r>
              <a:rPr lang="es-CR" sz="1400" kern="1200" noProof="0" dirty="0">
                <a:solidFill>
                  <a:schemeClr val="tx1"/>
                </a:solidFill>
                <a:effectLst/>
                <a:latin typeface="+mj-lt"/>
                <a:ea typeface="ＭＳ Ｐゴシック" charset="0"/>
                <a:cs typeface="Arial" charset="0"/>
              </a:rPr>
              <a:t>. </a:t>
            </a:r>
          </a:p>
          <a:p>
            <a:pPr marL="285750" lvl="0" indent="-285750">
              <a:buFont typeface="Arial" panose="020B0604020202020204" pitchFamily="34" charset="0"/>
              <a:buChar char="•"/>
            </a:pPr>
            <a:r>
              <a:rPr lang="es-419" sz="1400" dirty="0">
                <a:effectLst/>
                <a:latin typeface="+mj-lt"/>
                <a:ea typeface="Calibri" panose="020F0502020204030204" pitchFamily="34" charset="0"/>
                <a:cs typeface="Arial" panose="020B0604020202020204" pitchFamily="34" charset="0"/>
              </a:rPr>
              <a:t>En el caso de los productos y los resultados que contribuyen a aumentar una resiliencia sistémica, utilice adjetivos modificadores como “resiliente”, “climáticamente inteligente”, “adaptable” o “sensible a los embates”, o bien, refiérase a la equidad geográfica y la continuidad en situaciones de emergencia. Por ejemplo</a:t>
            </a:r>
            <a:r>
              <a:rPr lang="es-CR" sz="1400" kern="1200" noProof="0" dirty="0">
                <a:solidFill>
                  <a:schemeClr val="tx1"/>
                </a:solidFill>
                <a:effectLst/>
                <a:latin typeface="+mj-lt"/>
                <a:ea typeface="ＭＳ Ｐゴシック" charset="0"/>
                <a:cs typeface="Arial" charset="0"/>
              </a:rPr>
              <a:t>: </a:t>
            </a: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sz="1400" i="1" dirty="0">
                <a:effectLst/>
                <a:latin typeface="+mj-lt"/>
                <a:ea typeface="Calibri" panose="020F0502020204030204" pitchFamily="34" charset="0"/>
                <a:cs typeface="Arial" panose="020B0604020202020204" pitchFamily="34" charset="0"/>
              </a:rPr>
              <a:t>“Un crecimiento resiliente, sostenible y equitativo”.</a:t>
            </a:r>
            <a:endParaRPr lang="en-US" sz="1400" dirty="0">
              <a:effectLst/>
              <a:latin typeface="+mj-lt"/>
              <a:ea typeface="Calibri" panose="020F0502020204030204" pitchFamily="34" charset="0"/>
              <a:cs typeface="Arial" panose="020B0604020202020204" pitchFamily="34" charset="0"/>
            </a:endParaRPr>
          </a:p>
          <a:p>
            <a:pPr marL="806450" lvl="1" indent="-285750">
              <a:buFont typeface="Arial" panose="020B0604020202020204" pitchFamily="34" charset="0"/>
              <a:buChar char="•"/>
            </a:pPr>
            <a:r>
              <a:rPr lang="es-419" sz="1400" i="1" dirty="0">
                <a:effectLst/>
                <a:latin typeface="+mj-lt"/>
                <a:ea typeface="Calibri" panose="020F0502020204030204" pitchFamily="34" charset="0"/>
                <a:cs typeface="Arial" panose="020B0604020202020204" pitchFamily="34" charset="0"/>
              </a:rPr>
              <a:t>“La seguridad alimentaria y la productividad agrícola han mejorado para todos, sin distinción de las habilidades individuales, el género, la edad, la condición socioeconómica y la ubicación geográfica</a:t>
            </a:r>
            <a:r>
              <a:rPr lang="es-CR" sz="1400" i="1" kern="1200" noProof="0" dirty="0">
                <a:solidFill>
                  <a:schemeClr val="tx1"/>
                </a:solidFill>
                <a:effectLst/>
                <a:latin typeface="+mj-lt"/>
                <a:ea typeface="ＭＳ Ｐゴシック" charset="0"/>
                <a:cs typeface="Arial" charset="0"/>
              </a:rPr>
              <a:t>”.</a:t>
            </a:r>
            <a:endParaRPr lang="es-CR" sz="1400" kern="1200" noProof="0" dirty="0">
              <a:solidFill>
                <a:schemeClr val="tx1"/>
              </a:solidFill>
              <a:effectLst/>
              <a:latin typeface="+mj-lt"/>
              <a:ea typeface="ＭＳ Ｐゴシック" charset="0"/>
              <a:cs typeface="Arial" charset="0"/>
            </a:endParaRPr>
          </a:p>
          <a:p>
            <a:pPr marL="806450" lvl="1" indent="-285750">
              <a:buFont typeface="Arial" panose="020B0604020202020204" pitchFamily="34" charset="0"/>
              <a:buChar char="•"/>
            </a:pPr>
            <a:r>
              <a:rPr lang="es-CR" sz="1400" i="1" kern="1200" noProof="0" dirty="0">
                <a:solidFill>
                  <a:schemeClr val="tx1"/>
                </a:solidFill>
                <a:effectLst/>
                <a:latin typeface="+mj-lt"/>
                <a:ea typeface="ＭＳ Ｐゴシック" charset="0"/>
                <a:cs typeface="Arial" charset="0"/>
              </a:rPr>
              <a:t>“</a:t>
            </a:r>
            <a:r>
              <a:rPr lang="es-419" sz="1400" i="1" dirty="0">
                <a:effectLst/>
                <a:latin typeface="+mj-lt"/>
                <a:ea typeface="Calibri" panose="020F0502020204030204" pitchFamily="34" charset="0"/>
                <a:cs typeface="Arial" panose="020B0604020202020204" pitchFamily="34" charset="0"/>
              </a:rPr>
              <a:t>Tecnologías y prácticas ecológicas y climáticamente inteligentes</a:t>
            </a:r>
            <a:r>
              <a:rPr lang="es-CR" sz="1400" i="1" kern="1200" noProof="0" dirty="0">
                <a:solidFill>
                  <a:schemeClr val="tx1"/>
                </a:solidFill>
                <a:effectLst/>
                <a:latin typeface="+mj-lt"/>
                <a:ea typeface="ＭＳ Ｐゴシック" charset="0"/>
                <a:cs typeface="Arial" charset="0"/>
              </a:rPr>
              <a:t>”.</a:t>
            </a:r>
            <a:endParaRPr lang="es-CR" sz="1400" kern="1200" noProof="0" dirty="0">
              <a:solidFill>
                <a:schemeClr val="tx1"/>
              </a:solidFill>
              <a:effectLst/>
              <a:latin typeface="+mj-lt"/>
              <a:ea typeface="ＭＳ Ｐゴシック" charset="0"/>
              <a:cs typeface="Arial" charset="0"/>
            </a:endParaRPr>
          </a:p>
          <a:p>
            <a:pPr marL="806450" lvl="1" indent="-285750">
              <a:buFont typeface="Arial" panose="020B0604020202020204" pitchFamily="34" charset="0"/>
              <a:buChar char="•"/>
            </a:pPr>
            <a:r>
              <a:rPr lang="es-419" sz="1400" i="1" dirty="0">
                <a:effectLst/>
                <a:latin typeface="+mj-lt"/>
                <a:ea typeface="Calibri" panose="020F0502020204030204" pitchFamily="34" charset="0"/>
                <a:cs typeface="Arial" panose="020B0604020202020204" pitchFamily="34" charset="0"/>
              </a:rPr>
              <a:t>“Servicios de atención de salud resilientes e inclusivos y medidas de protección social más fortalecidas, incluidos los casos de emergencia</a:t>
            </a:r>
            <a:r>
              <a:rPr lang="es-CR" sz="1400" i="1" kern="1200" noProof="0" dirty="0">
                <a:solidFill>
                  <a:schemeClr val="tx1"/>
                </a:solidFill>
                <a:effectLst/>
                <a:latin typeface="+mj-lt"/>
                <a:ea typeface="ＭＳ Ｐゴシック" charset="0"/>
                <a:cs typeface="Arial" charset="0"/>
              </a:rPr>
              <a:t>”.</a:t>
            </a:r>
            <a:endParaRPr lang="es-CR" sz="1400" kern="1200" noProof="0" dirty="0">
              <a:solidFill>
                <a:schemeClr val="tx1"/>
              </a:solidFill>
              <a:effectLst/>
              <a:latin typeface="+mj-lt"/>
              <a:ea typeface="ＭＳ Ｐゴシック" charset="0"/>
              <a:cs typeface="Arial" charset="0"/>
            </a:endParaRPr>
          </a:p>
          <a:p>
            <a:pPr marL="806450" lvl="1" indent="-285750">
              <a:buFont typeface="Arial" panose="020B0604020202020204" pitchFamily="34" charset="0"/>
              <a:buChar char="•"/>
            </a:pPr>
            <a:r>
              <a:rPr lang="es-CR" sz="1400" i="1" kern="1200" noProof="0" dirty="0">
                <a:solidFill>
                  <a:schemeClr val="tx1"/>
                </a:solidFill>
                <a:effectLst/>
                <a:latin typeface="+mj-lt"/>
                <a:ea typeface="ＭＳ Ｐゴシック" charset="0"/>
                <a:cs typeface="Arial" charset="0"/>
              </a:rPr>
              <a:t> </a:t>
            </a:r>
            <a:r>
              <a:rPr lang="es-419" sz="1400" i="1" dirty="0">
                <a:effectLst/>
                <a:latin typeface="+mj-lt"/>
                <a:ea typeface="Calibri" panose="020F0502020204030204" pitchFamily="34" charset="0"/>
                <a:cs typeface="Arial" panose="020B0604020202020204" pitchFamily="34" charset="0"/>
              </a:rPr>
              <a:t>“Medidas y servicios de protección social inclusivos y sensibles a los embates</a:t>
            </a:r>
            <a:r>
              <a:rPr lang="es-CR" sz="1400" i="1" kern="1200" noProof="0" dirty="0">
                <a:solidFill>
                  <a:schemeClr val="tx1"/>
                </a:solidFill>
                <a:effectLst/>
                <a:latin typeface="+mj-lt"/>
                <a:ea typeface="ＭＳ Ｐゴシック" charset="0"/>
                <a:cs typeface="Arial" charset="0"/>
              </a:rPr>
              <a:t>”.</a:t>
            </a:r>
            <a:endParaRPr lang="es-CR" sz="1400" kern="1200" noProof="0" dirty="0">
              <a:solidFill>
                <a:schemeClr val="tx1"/>
              </a:solidFill>
              <a:effectLst/>
              <a:latin typeface="+mj-lt"/>
              <a:ea typeface="ＭＳ Ｐゴシック" charset="0"/>
              <a:cs typeface="Arial" charset="0"/>
            </a:endParaRPr>
          </a:p>
          <a:p>
            <a:endParaRPr lang="es-CR" sz="1400" kern="1200" noProof="0" dirty="0">
              <a:solidFill>
                <a:schemeClr val="tx1"/>
              </a:solidFill>
              <a:effectLst/>
              <a:latin typeface="+mj-lt"/>
              <a:ea typeface="ＭＳ Ｐゴシック" charset="0"/>
              <a:cs typeface="Arial" charset="0"/>
            </a:endParaRPr>
          </a:p>
          <a:p>
            <a:r>
              <a:rPr lang="es-419" sz="1400" dirty="0">
                <a:effectLst/>
                <a:latin typeface="+mj-lt"/>
                <a:ea typeface="Calibri" panose="020F0502020204030204" pitchFamily="34" charset="0"/>
                <a:cs typeface="Arial" panose="020B0604020202020204" pitchFamily="34" charset="0"/>
              </a:rPr>
              <a:t>Al identificar los </a:t>
            </a:r>
            <a:r>
              <a:rPr lang="es-419" sz="1400" b="1" dirty="0">
                <a:effectLst/>
                <a:latin typeface="+mj-lt"/>
                <a:ea typeface="Calibri" panose="020F0502020204030204" pitchFamily="34" charset="0"/>
                <a:cs typeface="Arial" panose="020B0604020202020204" pitchFamily="34" charset="0"/>
              </a:rPr>
              <a:t>indicadores</a:t>
            </a:r>
            <a:r>
              <a:rPr lang="es-CR" sz="1400" kern="1200" noProof="0" dirty="0">
                <a:solidFill>
                  <a:schemeClr val="tx1"/>
                </a:solidFill>
                <a:effectLst/>
                <a:latin typeface="+mj-lt"/>
                <a:ea typeface="ＭＳ Ｐゴシック" charset="0"/>
                <a:cs typeface="Arial" charset="0"/>
              </a:rPr>
              <a:t>:</a:t>
            </a:r>
          </a:p>
          <a:p>
            <a:pPr marL="285750" lvl="0" indent="-285750">
              <a:buFont typeface="Arial" panose="020B0604020202020204" pitchFamily="34" charset="0"/>
              <a:buChar char="•"/>
            </a:pPr>
            <a:r>
              <a:rPr lang="es-419" sz="1400" dirty="0">
                <a:effectLst/>
                <a:latin typeface="+mj-lt"/>
                <a:ea typeface="Calibri" panose="020F0502020204030204" pitchFamily="34" charset="0"/>
                <a:cs typeface="Arial" panose="020B0604020202020204" pitchFamily="34" charset="0"/>
              </a:rPr>
              <a:t>Revise el </a:t>
            </a:r>
            <a:r>
              <a:rPr lang="es-419" sz="1400" i="1" u="sng" dirty="0">
                <a:solidFill>
                  <a:srgbClr val="0000FF"/>
                </a:solidFill>
                <a:effectLst/>
                <a:latin typeface="+mj-lt"/>
                <a:ea typeface="Calibri" panose="020F0502020204030204" pitchFamily="34" charset="0"/>
                <a:cs typeface="Arial" panose="020B0604020202020204" pitchFamily="34" charset="0"/>
                <a:hlinkClick r:id="rId3"/>
              </a:rPr>
              <a:t>marco de indicadores de los ODS</a:t>
            </a:r>
            <a:r>
              <a:rPr lang="es-419" sz="1400" i="1" dirty="0">
                <a:effectLst/>
                <a:latin typeface="+mj-lt"/>
                <a:ea typeface="Calibri" panose="020F0502020204030204" pitchFamily="34" charset="0"/>
                <a:cs typeface="Arial" panose="020B0604020202020204" pitchFamily="34" charset="0"/>
              </a:rPr>
              <a:t> </a:t>
            </a:r>
            <a:r>
              <a:rPr lang="es-419" sz="1400" dirty="0">
                <a:effectLst/>
                <a:latin typeface="+mj-lt"/>
                <a:ea typeface="Calibri" panose="020F0502020204030204" pitchFamily="34" charset="0"/>
                <a:cs typeface="Arial" panose="020B0604020202020204" pitchFamily="34" charset="0"/>
              </a:rPr>
              <a:t>y el </a:t>
            </a:r>
            <a:r>
              <a:rPr lang="es-419" sz="1400" i="1" u="sng" dirty="0">
                <a:solidFill>
                  <a:srgbClr val="0000FF"/>
                </a:solidFill>
                <a:effectLst/>
                <a:latin typeface="+mj-lt"/>
                <a:ea typeface="Calibri" panose="020F0502020204030204" pitchFamily="34" charset="0"/>
                <a:cs typeface="Arial" panose="020B0604020202020204" pitchFamily="34" charset="0"/>
                <a:hlinkClick r:id="rId4"/>
              </a:rPr>
              <a:t>marco para el monitoreo del Marco de Sendai para la Reducción del Riesgo de Desastres</a:t>
            </a:r>
            <a:r>
              <a:rPr lang="es-419" sz="1400" dirty="0">
                <a:effectLst/>
                <a:latin typeface="+mj-lt"/>
                <a:ea typeface="Calibri" panose="020F0502020204030204" pitchFamily="34" charset="0"/>
                <a:cs typeface="Arial" panose="020B0604020202020204" pitchFamily="34" charset="0"/>
              </a:rPr>
              <a:t> para identificar cuáles de los indicadores globales se pueden utilizar en el Marco de Resultados del Marco de Cooperación. Véase el Anexo 2, el cual incluye las metas pertinentes de los Objetivos de Desarrollo Sostenible</a:t>
            </a:r>
            <a:r>
              <a:rPr lang="es-CR" sz="1400" kern="1200" noProof="0" dirty="0">
                <a:solidFill>
                  <a:schemeClr val="tx1"/>
                </a:solidFill>
                <a:effectLst/>
                <a:latin typeface="+mj-lt"/>
                <a:ea typeface="ＭＳ Ｐゴシック" charset="0"/>
                <a:cs typeface="Arial" charset="0"/>
              </a:rPr>
              <a:t>. </a:t>
            </a:r>
          </a:p>
          <a:p>
            <a:pPr marL="285750" lvl="0" indent="-285750">
              <a:buFont typeface="Arial" panose="020B0604020202020204" pitchFamily="34" charset="0"/>
              <a:buChar char="•"/>
            </a:pPr>
            <a:r>
              <a:rPr lang="es-419" sz="1400" dirty="0">
                <a:effectLst/>
                <a:latin typeface="+mj-lt"/>
                <a:ea typeface="Calibri" panose="020F0502020204030204" pitchFamily="34" charset="0"/>
                <a:cs typeface="Arial" panose="020B0604020202020204" pitchFamily="34" charset="0"/>
              </a:rPr>
              <a:t>Revise el </a:t>
            </a:r>
            <a:r>
              <a:rPr lang="es-419" sz="1400" i="1" dirty="0">
                <a:effectLst/>
                <a:latin typeface="+mj-lt"/>
                <a:ea typeface="Calibri" panose="020F0502020204030204" pitchFamily="34" charset="0"/>
                <a:cs typeface="Arial" panose="020B0604020202020204" pitchFamily="34" charset="0"/>
              </a:rPr>
              <a:t>Plan Nacional de Desarrollo, las Contribuciones Determinadas a Nivel Nacional, el Plan Nacional de Adaptación y las estrategias nacionales para la reducción del riesgo de desastres y la adaptación al cambio climático</a:t>
            </a:r>
            <a:r>
              <a:rPr lang="es-419" sz="1400" dirty="0">
                <a:effectLst/>
                <a:latin typeface="+mj-lt"/>
                <a:ea typeface="Calibri" panose="020F0502020204030204" pitchFamily="34" charset="0"/>
                <a:cs typeface="Arial" panose="020B0604020202020204" pitchFamily="34" charset="0"/>
              </a:rPr>
              <a:t>, a fin de identificar si hay indicadores nacionales que se puedan utilizar. Es posible que estos indicadores también se hayan identificado e integrado en la </a:t>
            </a:r>
            <a:r>
              <a:rPr lang="es-419" sz="1400" i="1" dirty="0">
                <a:effectLst/>
                <a:latin typeface="+mj-lt"/>
                <a:ea typeface="Calibri" panose="020F0502020204030204" pitchFamily="34" charset="0"/>
                <a:cs typeface="Arial" panose="020B0604020202020204" pitchFamily="34" charset="0"/>
              </a:rPr>
              <a:t>presentación de informes del país sobre el Marco de Sendai</a:t>
            </a:r>
            <a:r>
              <a:rPr lang="es-CR" sz="1400" kern="1200" noProof="0" dirty="0">
                <a:solidFill>
                  <a:schemeClr val="tx1"/>
                </a:solidFill>
                <a:effectLst/>
                <a:latin typeface="+mj-lt"/>
                <a:ea typeface="ＭＳ Ｐゴシック" charset="0"/>
                <a:cs typeface="Arial" charset="0"/>
              </a:rPr>
              <a:t>.  </a:t>
            </a:r>
          </a:p>
          <a:p>
            <a:pPr marL="285750" lvl="0" indent="-285750">
              <a:buFont typeface="Arial" panose="020B0604020202020204" pitchFamily="34" charset="0"/>
              <a:buChar char="•"/>
            </a:pPr>
            <a:r>
              <a:rPr lang="es-419" sz="1400" dirty="0">
                <a:effectLst/>
                <a:latin typeface="+mj-lt"/>
                <a:ea typeface="Calibri" panose="020F0502020204030204" pitchFamily="34" charset="0"/>
                <a:cs typeface="Arial" panose="020B0604020202020204" pitchFamily="34" charset="0"/>
              </a:rPr>
              <a:t>Tenga en cuenta las recomendaciones de las </a:t>
            </a:r>
            <a:r>
              <a:rPr lang="es-419" sz="1400" i="1" dirty="0">
                <a:effectLst/>
                <a:latin typeface="+mj-lt"/>
                <a:ea typeface="Calibri" panose="020F0502020204030204" pitchFamily="34" charset="0"/>
                <a:cs typeface="Arial" panose="020B0604020202020204" pitchFamily="34" charset="0"/>
              </a:rPr>
              <a:t>Directrices comunes de las Naciones Unidas para ayudar a construir sociedades resilientes</a:t>
            </a:r>
            <a:r>
              <a:rPr lang="es-419" sz="1400" dirty="0">
                <a:effectLst/>
                <a:latin typeface="+mj-lt"/>
                <a:ea typeface="Calibri" panose="020F0502020204030204" pitchFamily="34" charset="0"/>
                <a:cs typeface="Arial" panose="020B0604020202020204" pitchFamily="34" charset="0"/>
              </a:rPr>
              <a:t>, con el fin de utilizar diferentes tipos de indicadores para medir la resiliencia</a:t>
            </a:r>
            <a:r>
              <a:rPr lang="es-CR" sz="1400" kern="1200" noProof="0" dirty="0">
                <a:solidFill>
                  <a:schemeClr val="tx1"/>
                </a:solidFill>
                <a:effectLst/>
                <a:latin typeface="+mj-lt"/>
                <a:ea typeface="ＭＳ Ｐゴシック" charset="0"/>
                <a:cs typeface="Arial" charset="0"/>
              </a:rPr>
              <a:t>:</a:t>
            </a:r>
          </a:p>
          <a:p>
            <a:pPr marL="806450" lvl="1" indent="-285750">
              <a:buFont typeface="Arial" panose="020B0604020202020204" pitchFamily="34" charset="0"/>
              <a:buChar char="•"/>
            </a:pPr>
            <a:r>
              <a:rPr lang="es-419" sz="1400" dirty="0">
                <a:effectLst/>
                <a:latin typeface="+mj-lt"/>
                <a:ea typeface="Calibri" panose="020F0502020204030204" pitchFamily="34" charset="0"/>
                <a:cs typeface="Arial" panose="020B0604020202020204" pitchFamily="34" charset="0"/>
              </a:rPr>
              <a:t>Mida el grado de resiliencia de las personas y los sistemas frente a las amenazas, los desastres y el cambio climático en el transcurso del tiempo, incluidos los cambios que surgen cuando ocurren los choques o embates, mediante </a:t>
            </a:r>
            <a:r>
              <a:rPr lang="es-419" sz="1400" u="sng" dirty="0">
                <a:effectLst/>
                <a:latin typeface="+mj-lt"/>
                <a:ea typeface="Calibri" panose="020F0502020204030204" pitchFamily="34" charset="0"/>
                <a:cs typeface="Arial" panose="020B0604020202020204" pitchFamily="34" charset="0"/>
              </a:rPr>
              <a:t>indicadores sobre la resiliencia de los sistemas</a:t>
            </a:r>
            <a:r>
              <a:rPr lang="es-CR" sz="1400" kern="1200" noProof="0" dirty="0">
                <a:solidFill>
                  <a:schemeClr val="tx1"/>
                </a:solidFill>
                <a:effectLst/>
                <a:latin typeface="+mj-lt"/>
                <a:ea typeface="ＭＳ Ｐゴシック" charset="0"/>
                <a:cs typeface="Arial" charset="0"/>
              </a:rPr>
              <a:t>. </a:t>
            </a: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419" sz="1400" dirty="0">
                <a:effectLst/>
                <a:latin typeface="+mj-lt"/>
                <a:ea typeface="Calibri" panose="020F0502020204030204" pitchFamily="34" charset="0"/>
                <a:cs typeface="Arial" panose="020B0604020202020204" pitchFamily="34" charset="0"/>
              </a:rPr>
              <a:t>Mida los avances logrados en las intervenciones con efectos positivos en las capacidades y cuáles reducen el uso de capacidades negativas de afrontamiento mediante </a:t>
            </a:r>
            <a:r>
              <a:rPr lang="es-419" sz="1400" u="sng" dirty="0">
                <a:effectLst/>
                <a:latin typeface="+mj-lt"/>
                <a:ea typeface="Calibri" panose="020F0502020204030204" pitchFamily="34" charset="0"/>
                <a:cs typeface="Arial" panose="020B0604020202020204" pitchFamily="34" charset="0"/>
              </a:rPr>
              <a:t>indicadores sobre la resiliencia </a:t>
            </a:r>
            <a:r>
              <a:rPr lang="es-419" sz="1400" dirty="0">
                <a:effectLst/>
                <a:latin typeface="+mj-lt"/>
                <a:ea typeface="Calibri" panose="020F0502020204030204" pitchFamily="34" charset="0"/>
                <a:cs typeface="Arial" panose="020B0604020202020204" pitchFamily="34" charset="0"/>
              </a:rPr>
              <a:t>(en este caso, indicadores sobre la gestión de riesgos climáticos y de desastres). </a:t>
            </a:r>
            <a:endParaRPr lang="en-US" sz="1400" dirty="0">
              <a:effectLst/>
              <a:latin typeface="+mj-lt"/>
              <a:ea typeface="Calibri" panose="020F0502020204030204" pitchFamily="34" charset="0"/>
              <a:cs typeface="Arial" panose="020B0604020202020204" pitchFamily="34" charset="0"/>
            </a:endParaRPr>
          </a:p>
          <a:p>
            <a:pPr marL="806450" lvl="1" indent="-285750">
              <a:buFont typeface="Arial" panose="020B0604020202020204" pitchFamily="34" charset="0"/>
              <a:buChar char="•"/>
            </a:pPr>
            <a:r>
              <a:rPr lang="es-419" sz="1400" dirty="0">
                <a:effectLst/>
                <a:latin typeface="+mj-lt"/>
                <a:ea typeface="Calibri" panose="020F0502020204030204" pitchFamily="34" charset="0"/>
                <a:cs typeface="Arial" panose="020B0604020202020204" pitchFamily="34" charset="0"/>
              </a:rPr>
              <a:t>Cerciórese de </a:t>
            </a:r>
            <a:r>
              <a:rPr lang="es-419" sz="1400" u="sng" dirty="0">
                <a:effectLst/>
                <a:latin typeface="+mj-lt"/>
                <a:ea typeface="Calibri" panose="020F0502020204030204" pitchFamily="34" charset="0"/>
                <a:cs typeface="Arial" panose="020B0604020202020204" pitchFamily="34" charset="0"/>
              </a:rPr>
              <a:t>integrar el principio de sostenibilidad y resiliencia</a:t>
            </a:r>
            <a:r>
              <a:rPr lang="es-419" sz="1400" i="1" dirty="0">
                <a:effectLst/>
                <a:latin typeface="+mj-lt"/>
                <a:ea typeface="Calibri" panose="020F0502020204030204" pitchFamily="34" charset="0"/>
                <a:cs typeface="Arial" panose="020B0604020202020204" pitchFamily="34" charset="0"/>
              </a:rPr>
              <a:t> </a:t>
            </a:r>
            <a:r>
              <a:rPr lang="es-419" sz="1400" dirty="0">
                <a:effectLst/>
                <a:latin typeface="+mj-lt"/>
                <a:ea typeface="Calibri" panose="020F0502020204030204" pitchFamily="34" charset="0"/>
                <a:cs typeface="Arial" panose="020B0604020202020204" pitchFamily="34" charset="0"/>
              </a:rPr>
              <a:t>en los indicadores de resultados específicos sobre los desastres y el cambio climático</a:t>
            </a:r>
            <a:r>
              <a:rPr lang="es-CR" sz="1400" kern="1200" noProof="0" dirty="0">
                <a:solidFill>
                  <a:schemeClr val="tx1"/>
                </a:solidFill>
                <a:effectLst/>
                <a:latin typeface="+mj-lt"/>
                <a:ea typeface="ＭＳ Ｐゴシック" charset="0"/>
                <a:cs typeface="Arial" charset="0"/>
              </a:rPr>
              <a:t>. </a:t>
            </a:r>
          </a:p>
          <a:p>
            <a:endParaRPr lang="es-CR" sz="1400" b="0" kern="1200" noProof="0" dirty="0">
              <a:solidFill>
                <a:schemeClr val="tx1"/>
              </a:solidFill>
              <a:effectLst/>
              <a:latin typeface="+mj-lt"/>
              <a:ea typeface="ＭＳ Ｐゴシック" charset="0"/>
              <a:cs typeface="Arial" charset="0"/>
            </a:endParaRPr>
          </a:p>
          <a:p>
            <a:r>
              <a:rPr lang="es-CR" sz="1400" b="0" kern="1200" noProof="0" dirty="0">
                <a:solidFill>
                  <a:schemeClr val="tx1"/>
                </a:solidFill>
                <a:effectLst/>
                <a:latin typeface="+mj-lt"/>
                <a:ea typeface="ＭＳ Ｐゴシック" charset="0"/>
                <a:cs typeface="Arial" charset="0"/>
              </a:rPr>
              <a:t>La parte superior de la tabla incluida en la transparencia muestra indicadores de resultados y productos que miden la resiliencia de las personas y los sistemas frente a las amenazas, los desastres y el cambio climático en el transcurso del tiempo</a:t>
            </a:r>
            <a:r>
              <a:rPr lang="es-CR" sz="1400" kern="1200" noProof="0" dirty="0">
                <a:solidFill>
                  <a:schemeClr val="tx1"/>
                </a:solidFill>
                <a:effectLst/>
                <a:latin typeface="+mj-lt"/>
                <a:ea typeface="ＭＳ Ｐゴシック" charset="0"/>
                <a:cs typeface="Arial" charset="0"/>
              </a:rPr>
              <a:t>, lo que incluye los cambios que surgen cuando ocurren choques o embates. El grado de las pérdidas económicas, el desempleo entre los jóvenes y el número de personas que se benefician de una infraestructura urbana resiliente no solo nos permitirá saber más sobre las capacidades de la economía, las personas y las comunidades </a:t>
            </a:r>
            <a:r>
              <a:rPr lang="es-CR" sz="1400" b="0" kern="1200" noProof="0" dirty="0">
                <a:solidFill>
                  <a:schemeClr val="tx1"/>
                </a:solidFill>
                <a:effectLst/>
                <a:latin typeface="+mj-lt"/>
                <a:ea typeface="ＭＳ Ｐゴシック" charset="0"/>
                <a:cs typeface="Arial" charset="0"/>
              </a:rPr>
              <a:t>para resistir a los posibles choques o embates, sino que también la desagregación geográfica </a:t>
            </a:r>
            <a:r>
              <a:rPr lang="es-CR" sz="1400" kern="1200" noProof="0" dirty="0">
                <a:solidFill>
                  <a:schemeClr val="tx1"/>
                </a:solidFill>
                <a:effectLst/>
                <a:latin typeface="+mj-lt"/>
                <a:ea typeface="ＭＳ Ｐゴシック" charset="0"/>
                <a:cs typeface="Arial" charset="0"/>
              </a:rPr>
              <a:t>de la recopilación de datos permitirá mostrar qué partes del país presentan una resiliencia más débil frente al cambio climático y los desastres. </a:t>
            </a:r>
          </a:p>
          <a:p>
            <a:r>
              <a:rPr lang="es-CR" sz="1400" kern="1200" noProof="0" dirty="0">
                <a:solidFill>
                  <a:schemeClr val="tx1"/>
                </a:solidFill>
                <a:effectLst/>
                <a:latin typeface="+mj-lt"/>
                <a:ea typeface="ＭＳ Ｐゴシック" charset="0"/>
                <a:cs typeface="Arial" charset="0"/>
              </a:rPr>
              <a:t> </a:t>
            </a:r>
            <a:endParaRPr lang="es-CR" sz="1400" b="0" kern="1200" noProof="0" dirty="0">
              <a:solidFill>
                <a:schemeClr val="tx1"/>
              </a:solidFill>
              <a:effectLst/>
              <a:latin typeface="+mj-lt"/>
              <a:ea typeface="ＭＳ Ｐゴシック" charset="0"/>
              <a:cs typeface="Arial" charset="0"/>
            </a:endParaRPr>
          </a:p>
          <a:p>
            <a:r>
              <a:rPr lang="es-CR" sz="1400" b="0" kern="1200" noProof="0" dirty="0">
                <a:solidFill>
                  <a:schemeClr val="tx1"/>
                </a:solidFill>
                <a:effectLst/>
                <a:latin typeface="+mj-lt"/>
                <a:ea typeface="ＭＳ Ｐゴシック" charset="0"/>
                <a:cs typeface="Arial" charset="0"/>
              </a:rPr>
              <a:t>La parte del medio de la transparencia muestra indicadores que miden los avances de las intervenciones con impactos positivos en las capacidades y cuáles reducen el uso de capacidades negativas de afrontamiento. </a:t>
            </a:r>
            <a:endParaRPr lang="es-CR" sz="1400" kern="1200" noProof="0" dirty="0">
              <a:solidFill>
                <a:schemeClr val="tx1"/>
              </a:solidFill>
              <a:effectLst/>
              <a:latin typeface="+mj-lt"/>
              <a:ea typeface="ＭＳ Ｐゴシック" charset="0"/>
              <a:cs typeface="Arial" charset="0"/>
            </a:endParaRPr>
          </a:p>
          <a:p>
            <a:r>
              <a:rPr lang="es-CR" sz="1400" kern="1200" noProof="0" dirty="0">
                <a:solidFill>
                  <a:schemeClr val="tx1"/>
                </a:solidFill>
                <a:effectLst/>
                <a:latin typeface="+mj-lt"/>
                <a:ea typeface="ＭＳ Ｐゴシック" charset="0"/>
                <a:cs typeface="Arial" charset="0"/>
              </a:rPr>
              <a:t> </a:t>
            </a:r>
            <a:endParaRPr lang="es-CR" sz="1400" b="0" kern="1200" noProof="0" dirty="0">
              <a:solidFill>
                <a:schemeClr val="tx1"/>
              </a:solidFill>
              <a:effectLst/>
              <a:latin typeface="+mj-lt"/>
              <a:ea typeface="ＭＳ Ｐゴシック" charset="0"/>
              <a:cs typeface="Arial" charset="0"/>
            </a:endParaRPr>
          </a:p>
          <a:p>
            <a:r>
              <a:rPr lang="es-CR" sz="1400" b="0" kern="1200" noProof="0" dirty="0">
                <a:solidFill>
                  <a:schemeClr val="tx1"/>
                </a:solidFill>
                <a:effectLst/>
                <a:latin typeface="+mj-lt"/>
                <a:ea typeface="ＭＳ Ｐゴシック" charset="0"/>
                <a:cs typeface="Arial" charset="0"/>
              </a:rPr>
              <a:t>La parte inferior de la transparencia muestra ejemplos sobre la forma en que los indicadores pueden responder a los riesgos climáticos y de desastres, sin centrarse únicamente en la reducción del riesgo de desastres (RRD) o la adaptación al cambio climático. </a:t>
            </a:r>
          </a:p>
          <a:p>
            <a:r>
              <a:rPr lang="es-CR" sz="1400" b="0" kern="1200" noProof="0" dirty="0">
                <a:solidFill>
                  <a:schemeClr val="tx1"/>
                </a:solidFill>
                <a:effectLst/>
                <a:latin typeface="+mj-lt"/>
                <a:ea typeface="ＭＳ Ｐゴシック" charset="0"/>
                <a:cs typeface="Arial" charset="0"/>
              </a:rPr>
              <a:t> </a:t>
            </a:r>
          </a:p>
          <a:p>
            <a:r>
              <a:rPr lang="es-CR" sz="1400" b="0" kern="1200" noProof="0" dirty="0">
                <a:solidFill>
                  <a:schemeClr val="tx1"/>
                </a:solidFill>
                <a:effectLst/>
                <a:latin typeface="+mj-lt"/>
                <a:ea typeface="ＭＳ Ｐゴシック" charset="0"/>
                <a:cs typeface="Arial" charset="0"/>
              </a:rPr>
              <a:t>Tenga presente que, según se recomienda en el paquete complementario del Marco de Cooperación, muchos de estos indicadores son de los ODS o se han adaptado levemente. </a:t>
            </a:r>
            <a:endParaRPr lang="es-CR" sz="1400" kern="1200" noProof="0" dirty="0">
              <a:solidFill>
                <a:schemeClr val="tx1"/>
              </a:solidFill>
              <a:effectLst/>
              <a:latin typeface="+mj-lt"/>
              <a:ea typeface="ＭＳ Ｐゴシック" charset="0"/>
              <a:cs typeface="Arial" charset="0"/>
            </a:endParaRPr>
          </a:p>
          <a:p>
            <a:r>
              <a:rPr lang="es-CR" sz="1400" kern="1200" noProof="0" dirty="0">
                <a:solidFill>
                  <a:schemeClr val="tx1"/>
                </a:solidFill>
                <a:effectLst/>
                <a:latin typeface="+mj-lt"/>
                <a:ea typeface="ＭＳ Ｐゴシック" charset="0"/>
                <a:cs typeface="Arial" charset="0"/>
              </a:rPr>
              <a:t> </a:t>
            </a:r>
          </a:p>
          <a:p>
            <a:endParaRPr lang="en-GB"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21</a:t>
            </a:fld>
            <a:endParaRPr lang="fr-FR" dirty="0"/>
          </a:p>
        </p:txBody>
      </p:sp>
    </p:spTree>
    <p:extLst>
      <p:ext uri="{BB962C8B-B14F-4D97-AF65-F5344CB8AC3E}">
        <p14:creationId xmlns:p14="http://schemas.microsoft.com/office/powerpoint/2010/main" val="3178850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base"/>
            <a:r>
              <a:rPr lang="es-419" sz="1400" kern="1200" noProof="0" dirty="0">
                <a:solidFill>
                  <a:schemeClr val="tx1"/>
                </a:solidFill>
                <a:effectLst/>
                <a:latin typeface="+mn-lt"/>
                <a:ea typeface="ＭＳ Ｐゴシック" charset="0"/>
                <a:cs typeface="Arial" charset="0"/>
              </a:rPr>
              <a:t>Esta es la transparencia 22 y </a:t>
            </a:r>
            <a:r>
              <a:rPr lang="es-CR" sz="1400" kern="1200" noProof="0" dirty="0">
                <a:solidFill>
                  <a:schemeClr val="tx1"/>
                </a:solidFill>
                <a:effectLst/>
                <a:latin typeface="+mn-lt"/>
                <a:ea typeface="ＭＳ Ｐゴシック" charset="0"/>
                <a:cs typeface="Arial" charset="0"/>
              </a:rPr>
              <a:t>última de </a:t>
            </a:r>
            <a:r>
              <a:rPr lang="es-419" sz="1400" kern="1200" noProof="0" dirty="0">
                <a:solidFill>
                  <a:schemeClr val="tx1"/>
                </a:solidFill>
                <a:effectLst/>
                <a:latin typeface="+mn-lt"/>
                <a:ea typeface="ＭＳ Ｐゴシック" charset="0"/>
                <a:cs typeface="Arial" charset="0"/>
              </a:rPr>
              <a:t>este paquete de herramientas.</a:t>
            </a: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22</a:t>
            </a:fld>
            <a:endParaRPr lang="fr-FR" dirty="0"/>
          </a:p>
        </p:txBody>
      </p:sp>
    </p:spTree>
    <p:extLst>
      <p:ext uri="{BB962C8B-B14F-4D97-AF65-F5344CB8AC3E}">
        <p14:creationId xmlns:p14="http://schemas.microsoft.com/office/powerpoint/2010/main" val="201858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s-CR" noProof="0" dirty="0"/>
              <a:t>Esta es una breve orientación sobre otras herramientas disponibles en la </a:t>
            </a:r>
            <a:r>
              <a:rPr lang="es-419" sz="1400" b="0" i="1" dirty="0">
                <a:effectLst/>
                <a:latin typeface="Calibri" panose="020F0502020204030204" pitchFamily="34" charset="0"/>
                <a:ea typeface="Calibri" panose="020F0502020204030204" pitchFamily="34" charset="0"/>
                <a:cs typeface="Arial" panose="020B0604020202020204" pitchFamily="34" charset="0"/>
              </a:rPr>
              <a:t>Guía para la integración de la reducción del riesgo de desastres y la adaptación al cambio climático en el Marco de Cooperación de las Naciones Unidas para el Desarrollo</a:t>
            </a:r>
            <a:r>
              <a:rPr lang="es-419" sz="1400" b="1" i="1" dirty="0">
                <a:effectLst/>
                <a:latin typeface="Calibri" panose="020F0502020204030204" pitchFamily="34" charset="0"/>
                <a:ea typeface="Calibri" panose="020F0502020204030204" pitchFamily="34" charset="0"/>
                <a:cs typeface="Arial" panose="020B0604020202020204" pitchFamily="34" charset="0"/>
              </a:rPr>
              <a:t> </a:t>
            </a:r>
            <a:r>
              <a:rPr lang="es-419" sz="1400" b="0" i="1" dirty="0">
                <a:effectLst/>
                <a:latin typeface="Calibri" panose="020F0502020204030204" pitchFamily="34" charset="0"/>
                <a:ea typeface="Calibri" panose="020F0502020204030204" pitchFamily="34" charset="0"/>
                <a:cs typeface="Arial" panose="020B0604020202020204" pitchFamily="34" charset="0"/>
              </a:rPr>
              <a:t>Sostenible</a:t>
            </a:r>
            <a:r>
              <a:rPr lang="es-419" sz="1400" b="1" i="1" dirty="0">
                <a:effectLst/>
                <a:latin typeface="Calibri" panose="020F0502020204030204" pitchFamily="34" charset="0"/>
                <a:ea typeface="Calibri" panose="020F0502020204030204" pitchFamily="34" charset="0"/>
                <a:cs typeface="Arial" panose="020B0604020202020204" pitchFamily="34" charset="0"/>
              </a:rPr>
              <a:t> </a:t>
            </a:r>
            <a:r>
              <a:rPr lang="es-CR" sz="1400" b="0" i="0" kern="1200" noProof="0" dirty="0">
                <a:solidFill>
                  <a:schemeClr val="tx1"/>
                </a:solidFill>
                <a:effectLst/>
                <a:latin typeface="+mn-lt"/>
                <a:ea typeface="ＭＳ Ｐゴシック" charset="0"/>
                <a:cs typeface="Arial" charset="0"/>
              </a:rPr>
              <a:t>(https://www.undrr.org/publication/integrating-disaster-risk-reduction-and-climate-change-adaptation-un-sustainable). </a:t>
            </a:r>
            <a:endParaRPr lang="es-CR" noProof="0"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3</a:t>
            </a:fld>
            <a:endParaRPr lang="fr-FR" dirty="0"/>
          </a:p>
        </p:txBody>
      </p:sp>
    </p:spTree>
    <p:extLst>
      <p:ext uri="{BB962C8B-B14F-4D97-AF65-F5344CB8AC3E}">
        <p14:creationId xmlns:p14="http://schemas.microsoft.com/office/powerpoint/2010/main" val="145910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CR"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s-CR" sz="1400" b="0" i="0" kern="1200" dirty="0">
                <a:solidFill>
                  <a:schemeClr val="tx1"/>
                </a:solidFill>
                <a:effectLst/>
                <a:latin typeface="+mn-lt"/>
                <a:ea typeface="ＭＳ Ｐゴシック" charset="0"/>
                <a:cs typeface="Arial" charset="0"/>
              </a:rPr>
              <a:t>. </a:t>
            </a:r>
          </a:p>
          <a:p>
            <a:pPr fontAlgn="base"/>
            <a:endParaRPr lang="es-CR" sz="1400" b="0" i="0"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Puntos para fomentar el debate:</a:t>
            </a:r>
          </a:p>
          <a:p>
            <a:pPr marL="285750"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Para  aquellos grupos que estén trabajando en el </a:t>
            </a:r>
            <a:r>
              <a:rPr lang="es-CR" sz="1400" b="0" i="1" kern="1200" dirty="0">
                <a:solidFill>
                  <a:schemeClr val="tx1"/>
                </a:solidFill>
                <a:effectLst/>
                <a:latin typeface="+mn-lt"/>
                <a:ea typeface="ＭＳ Ｐゴシック" charset="0"/>
                <a:cs typeface="Arial" charset="0"/>
              </a:rPr>
              <a:t>Análisis Común de País/análisis de riesgos multidimensionales</a:t>
            </a:r>
            <a:r>
              <a:rPr lang="es-CR" sz="1400" b="0" kern="1200" dirty="0">
                <a:solidFill>
                  <a:schemeClr val="tx1"/>
                </a:solidFill>
                <a:effectLst/>
                <a:latin typeface="+mn-lt"/>
                <a:ea typeface="ＭＳ Ｐゴシック" charset="0"/>
                <a:cs typeface="Arial" charset="0"/>
              </a:rPr>
              <a:t>: </a:t>
            </a:r>
          </a:p>
          <a:p>
            <a:pPr marL="806450" lvl="1" indent="-285750"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¿A qué amenazas naturales y fenómenos meteorológicos extremos se encuentra expuesto el país actualmente? ¿De qué forma repercuten estas amenazas en el desarrollo nacional? ¿Cómo afectan estas amenazas a los grupos y las personas más vulnerables? </a:t>
            </a:r>
          </a:p>
          <a:p>
            <a:pPr marL="806450" lvl="1" indent="-285750"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¿Hay alguna amenaza natural a la que probablemente el país esté más expuesto en el futuro debido a las decisiones de desarrollo o al cambio climático? ¿De qué manera repercutirá esto en el desarrollo nacional y en los grupos y las personas más vulnerables? ¿Aumentará esto el grado de vulnerabilidad de otros grupos o personas? </a:t>
            </a:r>
          </a:p>
          <a:p>
            <a:pPr marL="806450" lvl="1" indent="-285750"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285750"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Para aquellos grupos que estén trabajando en </a:t>
            </a:r>
            <a:r>
              <a:rPr lang="es-CR" sz="1400" b="0" i="1" kern="1200" dirty="0">
                <a:solidFill>
                  <a:schemeClr val="tx1"/>
                </a:solidFill>
                <a:effectLst/>
                <a:latin typeface="+mn-lt"/>
                <a:ea typeface="ＭＳ Ｐゴシック" charset="0"/>
                <a:cs typeface="Arial" charset="0"/>
              </a:rPr>
              <a:t>la teoría o las teorías del cambio generales </a:t>
            </a:r>
            <a:r>
              <a:rPr lang="es-CR" sz="1400" b="0" kern="1200" dirty="0">
                <a:solidFill>
                  <a:schemeClr val="tx1"/>
                </a:solidFill>
                <a:effectLst/>
                <a:latin typeface="+mn-lt"/>
                <a:ea typeface="ＭＳ Ｐゴシック" charset="0"/>
                <a:cs typeface="Arial" charset="0"/>
              </a:rPr>
              <a:t>del Marco de Cooperación para </a:t>
            </a:r>
            <a:r>
              <a:rPr lang="es-CR" sz="1400" b="0" i="1" kern="1200" dirty="0">
                <a:solidFill>
                  <a:schemeClr val="tx1"/>
                </a:solidFill>
                <a:effectLst/>
                <a:latin typeface="+mn-lt"/>
                <a:ea typeface="ＭＳ Ｐゴシック" charset="0"/>
                <a:cs typeface="Arial" charset="0"/>
              </a:rPr>
              <a:t>soluciones estratégicas de desarrollo/áreas de resultados</a:t>
            </a:r>
            <a:r>
              <a:rPr lang="es-CR" sz="1400" b="0" kern="1200" dirty="0">
                <a:solidFill>
                  <a:schemeClr val="tx1"/>
                </a:solidFill>
                <a:effectLst/>
                <a:latin typeface="+mn-lt"/>
                <a:ea typeface="ＭＳ Ｐゴシック" charset="0"/>
                <a:cs typeface="Arial" charset="0"/>
              </a:rPr>
              <a:t>:</a:t>
            </a:r>
          </a:p>
          <a:p>
            <a:pPr marL="806450" lvl="1" indent="-285750" algn="l"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¿De qué forma han afectado las amenazas naturales y los fenómenos meteorológicos extremos su área asignada del desarrollo con anterioridad? </a:t>
            </a:r>
          </a:p>
          <a:p>
            <a:pPr marL="806450" lvl="1" indent="-285750" algn="l"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¿De qué forma es probable que las amenazas naturales y los fenómenos meteorológicos extremos afecten su área asignada del desarrollo en el futuro? </a:t>
            </a:r>
          </a:p>
          <a:p>
            <a:pPr marL="806450" lvl="1" indent="-285750" algn="l"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¿Qué cambios deben efectuarse en su área asignada del desarrollo para lograr que los resultados de este sean más resilientes frente a los desastres ocasionados por las amenazas naturales?</a:t>
            </a:r>
          </a:p>
          <a:p>
            <a:pPr marL="806450" lvl="1" indent="-285750" algn="l"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¿Cuáles son los actores relevantes en su área asignada del desarrollo que necesitan apoyo para el desarrollo de capacidades, a fin de gestionar mejor los riesgos? ¿Cuáles son las capacidades que deben fortalecerse? </a:t>
            </a:r>
          </a:p>
          <a:p>
            <a:pPr marL="806450" lvl="1" indent="-285750" algn="l"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¿Están contribuyendo las decisiones de desarrollo en su área asignada dentro de este a aumentar el riesgo de las amenazas naturales? </a:t>
            </a:r>
            <a:endParaRPr lang="es-CR" sz="1400" b="1" kern="1200" dirty="0">
              <a:solidFill>
                <a:schemeClr val="tx1"/>
              </a:solidFill>
              <a:effectLst/>
              <a:latin typeface="+mn-lt"/>
              <a:ea typeface="ＭＳ Ｐゴシック" charset="0"/>
              <a:cs typeface="Arial" charset="0"/>
            </a:endParaRP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Manuscrito para presentar la ilustración:</a:t>
            </a:r>
          </a:p>
          <a:p>
            <a:pPr fontAlgn="base"/>
            <a:endParaRPr lang="es-CR" sz="1400" b="1" kern="1200" dirty="0">
              <a:solidFill>
                <a:schemeClr val="tx1"/>
              </a:solidFill>
              <a:effectLst/>
              <a:latin typeface="+mn-lt"/>
              <a:ea typeface="ＭＳ Ｐゴシック" charset="0"/>
              <a:cs typeface="Arial" charset="0"/>
            </a:endParaRPr>
          </a:p>
          <a:p>
            <a:pPr fontAlgn="base"/>
            <a:r>
              <a:rPr lang="es-CR" sz="1400" b="0" kern="1200" dirty="0">
                <a:solidFill>
                  <a:schemeClr val="tx1"/>
                </a:solidFill>
                <a:effectLst/>
                <a:latin typeface="+mn-lt"/>
                <a:ea typeface="ＭＳ Ｐゴシック" charset="0"/>
                <a:cs typeface="Arial" charset="0"/>
              </a:rPr>
              <a:t>El cambio climático y los desastres pueden desacelerar y hasta </a:t>
            </a:r>
            <a:r>
              <a:rPr lang="es-419" sz="1800" b="0" dirty="0">
                <a:effectLst/>
                <a:latin typeface="Calibri" panose="020F0502020204030204" pitchFamily="34" charset="0"/>
                <a:ea typeface="Calibri" panose="020F0502020204030204" pitchFamily="34" charset="0"/>
                <a:cs typeface="Arial" panose="020B0604020202020204" pitchFamily="34" charset="0"/>
              </a:rPr>
              <a:t>interrumpir o desviar los avances alcanzados hacia la consecución de los Objetivos de Desarrollo Sostenible (ODS) y el logro la Agenda 2030</a:t>
            </a:r>
            <a:r>
              <a:rPr lang="es-CR" sz="1400" kern="120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ya que sus efectos repercuten en todos los aspectos del desarrollo</a:t>
            </a:r>
            <a:r>
              <a:rPr lang="es-CR" sz="1400" kern="1200" dirty="0">
                <a:solidFill>
                  <a:schemeClr val="tx1"/>
                </a:solidFill>
                <a:effectLst/>
                <a:latin typeface="+mn-lt"/>
                <a:ea typeface="ＭＳ Ｐゴシック" charset="0"/>
                <a:cs typeface="Arial" charset="0"/>
              </a:rPr>
              <a:t>.​ Esta ilustración muestra cómo sucede esto mediante el uso de un ejemplo de un desastre originado por una amenaza natural.​</a:t>
            </a:r>
          </a:p>
          <a:p>
            <a:pPr fontAlgn="base"/>
            <a:r>
              <a:rPr lang="es-CR" sz="1400" kern="120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cuando ocurre un desastre ocasionado por una amenaza natural (tal como una inundación o una sequía), este puede ocasionar heridas, lesiones, enfermedades y muertes, así como daños a bienes, infraestructura, asentamientos y ecosistemas. Estos impactos y daños repercuten en los avances hacia</a:t>
            </a:r>
            <a:r>
              <a:rPr lang="es-CR" sz="1400" kern="1200" dirty="0">
                <a:solidFill>
                  <a:schemeClr val="tx1"/>
                </a:solidFill>
                <a:effectLst/>
                <a:latin typeface="+mn-lt"/>
                <a:ea typeface="ＭＳ Ｐゴシック" charset="0"/>
                <a:cs typeface="Arial" charset="0"/>
              </a:rPr>
              <a:t>:</a:t>
            </a:r>
          </a:p>
          <a:p>
            <a:pPr marL="285750" marR="0" lvl="0" indent="-285750" fontAlgn="base">
              <a:spcBef>
                <a:spcPts val="0"/>
              </a:spcBef>
              <a:spcAft>
                <a:spcPts val="0"/>
              </a:spcAft>
              <a:buClr>
                <a:srgbClr val="000000"/>
              </a:buClr>
              <a:buFont typeface="Arial" panose="020B0604020202020204" pitchFamily="34" charset="0"/>
              <a:buChar char="•"/>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Una buena salud y el bienestar. </a:t>
            </a:r>
            <a:endParaRPr lang="en-US" sz="1800" dirty="0">
              <a:effectLst/>
              <a:latin typeface="Times New Roman" panose="02020603050405020304" pitchFamily="18" charset="0"/>
              <a:ea typeface="Times New Roman" panose="02020603050405020304" pitchFamily="18" charset="0"/>
            </a:endParaRPr>
          </a:p>
          <a:p>
            <a:pPr marL="285750" marR="0" lvl="0" indent="-285750" fontAlgn="base">
              <a:spcBef>
                <a:spcPts val="0"/>
              </a:spcBef>
              <a:spcAft>
                <a:spcPts val="0"/>
              </a:spcAft>
              <a:buClr>
                <a:srgbClr val="000000"/>
              </a:buClr>
              <a:buFont typeface="Arial" panose="020B0604020202020204" pitchFamily="34" charset="0"/>
              <a:buChar char="•"/>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Un mejor saneamiento y agua limpia. </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Energía limpia y asequible para todos</a:t>
            </a:r>
            <a:r>
              <a:rPr lang="es-CR" sz="1400" kern="1200" dirty="0">
                <a:solidFill>
                  <a:schemeClr val="tx1"/>
                </a:solidFill>
                <a:effectLst/>
                <a:latin typeface="+mn-lt"/>
                <a:ea typeface="ＭＳ Ｐゴシック" charset="0"/>
                <a:cs typeface="Arial" charset="0"/>
              </a:rPr>
              <a:t>.</a:t>
            </a:r>
          </a:p>
          <a:p>
            <a:pPr fontAlgn="base"/>
            <a:r>
              <a:rPr lang="es-CR" sz="1400" kern="1200" dirty="0">
                <a:solidFill>
                  <a:schemeClr val="tx1"/>
                </a:solidFill>
                <a:effectLst/>
                <a:latin typeface="+mn-lt"/>
                <a:ea typeface="ＭＳ Ｐゴシック" charset="0"/>
                <a:cs typeface="Arial" charset="0"/>
              </a:rPr>
              <a:t> </a:t>
            </a: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Los efectos generados también</a:t>
            </a:r>
            <a:r>
              <a:rPr lang="es-CR" sz="1400" kern="1200" dirty="0">
                <a:solidFill>
                  <a:schemeClr val="tx1"/>
                </a:solidFill>
                <a:effectLst/>
                <a:latin typeface="+mn-lt"/>
                <a:ea typeface="ＭＳ Ｐゴシック" charset="0"/>
                <a:cs typeface="Arial" charset="0"/>
              </a:rPr>
              <a:t>: </a:t>
            </a:r>
          </a:p>
          <a:p>
            <a:pPr marL="285750" marR="0" lvl="0" indent="-285750" fontAlgn="base">
              <a:spcBef>
                <a:spcPts val="0"/>
              </a:spcBef>
              <a:spcAft>
                <a:spcPts val="0"/>
              </a:spcAft>
              <a:buClr>
                <a:srgbClr val="000000"/>
              </a:buClr>
              <a:buFont typeface="Arial" panose="020B0604020202020204" pitchFamily="34" charset="0"/>
              <a:buChar char="•"/>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Retrasan el progreso de la industria, la innovación y la infraestructura. </a:t>
            </a:r>
            <a:endParaRPr lang="en-US" sz="1800" dirty="0">
              <a:effectLst/>
              <a:latin typeface="Times New Roman" panose="02020603050405020304" pitchFamily="18" charset="0"/>
              <a:ea typeface="Times New Roman" panose="02020603050405020304" pitchFamily="18" charset="0"/>
            </a:endParaRPr>
          </a:p>
          <a:p>
            <a:pPr marL="285750" marR="0" lvl="0" indent="-285750" fontAlgn="base">
              <a:spcBef>
                <a:spcPts val="0"/>
              </a:spcBef>
              <a:spcAft>
                <a:spcPts val="0"/>
              </a:spcAft>
              <a:buClr>
                <a:srgbClr val="000000"/>
              </a:buClr>
              <a:buFont typeface="Arial" panose="020B0604020202020204" pitchFamily="34" charset="0"/>
              <a:buChar char="•"/>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Hacen que las ciudades y las comunidades sean menos seguras, inclusivas y sostenibles. </a:t>
            </a:r>
            <a:endParaRPr lang="en-US" sz="18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Amenazan la vida submarina y terrestre al dañar directamente los ecosistemas o al dar origen a amenazas industriales o tecnológicas</a:t>
            </a:r>
            <a:r>
              <a:rPr lang="es-CR" sz="1400" kern="1200" dirty="0">
                <a:solidFill>
                  <a:schemeClr val="tx1"/>
                </a:solidFill>
                <a:effectLst/>
                <a:latin typeface="+mn-lt"/>
                <a:ea typeface="ＭＳ Ｐゴシック" charset="0"/>
                <a:cs typeface="Arial" charset="0"/>
              </a:rPr>
              <a:t>. ​</a:t>
            </a:r>
          </a:p>
          <a:p>
            <a:pPr fontAlgn="base"/>
            <a:r>
              <a:rPr lang="es-CR" sz="1400" kern="1200" dirty="0">
                <a:solidFill>
                  <a:schemeClr val="tx1"/>
                </a:solidFill>
                <a:effectLst/>
                <a:latin typeface="+mn-lt"/>
                <a:ea typeface="ＭＳ Ｐゴシック" charset="0"/>
                <a:cs typeface="Arial" charset="0"/>
              </a:rPr>
              <a:t>​</a:t>
            </a:r>
          </a:p>
          <a:p>
            <a:pPr fontAlgn="base"/>
            <a:r>
              <a:rPr lang="es-CR" sz="1400" kern="1200" dirty="0">
                <a:solidFill>
                  <a:schemeClr val="tx1"/>
                </a:solidFill>
                <a:effectLst/>
                <a:latin typeface="+mn-lt"/>
                <a:ea typeface="ＭＳ Ｐゴシック" charset="0"/>
                <a:cs typeface="Arial" charset="0"/>
              </a:rPr>
              <a:t>En especial, esto repercute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negativamente en los avances para lograr las metas del ODS 1.5 (reducción del número personas muertas, desaparecidas y afectadas directamente por los desastres, por cada 100.000 habitantes) y del ODS 11.5 (reducción de las pérdidas económicas directas con relación al PIB, lo que incluye daños a la infraestructura esencial y la interrupción de servicios básicos). </a:t>
            </a:r>
            <a:r>
              <a:rPr lang="es-CR" sz="1400" kern="1200" dirty="0">
                <a:solidFill>
                  <a:schemeClr val="tx1"/>
                </a:solidFill>
                <a:effectLst/>
                <a:latin typeface="+mn-lt"/>
                <a:ea typeface="ＭＳ Ｐゴシック" charset="0"/>
                <a:cs typeface="Arial" charset="0"/>
              </a:rPr>
              <a:t>​</a:t>
            </a:r>
          </a:p>
          <a:p>
            <a:pPr fontAlgn="base"/>
            <a:r>
              <a:rPr lang="es-CR" sz="1400" kern="1200" dirty="0">
                <a:solidFill>
                  <a:schemeClr val="tx1"/>
                </a:solidFill>
                <a:effectLst/>
                <a:latin typeface="+mn-lt"/>
                <a:ea typeface="ＭＳ Ｐゴシック" charset="0"/>
                <a:cs typeface="Arial" charset="0"/>
              </a:rPr>
              <a:t>​</a:t>
            </a:r>
          </a:p>
          <a:p>
            <a:pPr fontAlgn="base"/>
            <a:r>
              <a:rPr lang="es-CR" sz="1400" b="0" kern="1200" dirty="0">
                <a:solidFill>
                  <a:schemeClr val="tx1"/>
                </a:solidFill>
                <a:effectLst/>
                <a:latin typeface="+mn-lt"/>
                <a:ea typeface="ＭＳ Ｐゴシック" charset="0"/>
                <a:cs typeface="Arial" charset="0"/>
              </a:rPr>
              <a:t>Estos efectos en la salud</a:t>
            </a:r>
            <a:r>
              <a:rPr lang="es-CR" sz="1400" kern="120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además de las muertes y los daños ocasionados, interrumpen las actividades económicas, el acceso a servicios básicos, la educación y en algunos casos hasta funciones relativas a la gobernanza. Con esto se retrasan los avances hacia las metas siguientes:</a:t>
            </a:r>
            <a:endParaRPr lang="es-CR" sz="1400" kern="1200" dirty="0">
              <a:solidFill>
                <a:schemeClr val="tx1"/>
              </a:solidFill>
              <a:effectLst/>
              <a:latin typeface="+mn-lt"/>
              <a:ea typeface="ＭＳ Ｐゴシック" charset="0"/>
              <a:cs typeface="Arial" charset="0"/>
            </a:endParaRPr>
          </a:p>
          <a:p>
            <a:pPr marL="342900" marR="0" lvl="0" indent="-342900" fontAlgn="base">
              <a:spcBef>
                <a:spcPts val="0"/>
              </a:spcBef>
              <a:spcAft>
                <a:spcPts val="0"/>
              </a:spcAft>
              <a:buClr>
                <a:srgbClr val="000000"/>
              </a:buClr>
              <a:buFont typeface="Symbol" panose="05050102010706020507" pitchFamily="18" charset="2"/>
              <a:buChar char=""/>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Hambre cero.</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Font typeface="Symbol" panose="05050102010706020507" pitchFamily="18" charset="2"/>
              <a:buChar char=""/>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Educación de calidad.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Font typeface="Symbol" panose="05050102010706020507" pitchFamily="18" charset="2"/>
              <a:buChar char=""/>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Igualdad de género.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Clr>
                <a:srgbClr val="000000"/>
              </a:buClr>
              <a:buFont typeface="Symbol" panose="05050102010706020507" pitchFamily="18" charset="2"/>
              <a:buChar char=""/>
            </a:pP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Trabajo digno y crecimiento económico. </a:t>
            </a:r>
          </a:p>
          <a:p>
            <a:pPr marL="342900" marR="0" lvl="0" indent="-342900" fontAlgn="base">
              <a:spcBef>
                <a:spcPts val="0"/>
              </a:spcBef>
              <a:spcAft>
                <a:spcPts val="0"/>
              </a:spcAft>
              <a:buClr>
                <a:srgbClr val="000000"/>
              </a:buClr>
              <a:buFont typeface="Symbol" panose="05050102010706020507" pitchFamily="18" charset="2"/>
              <a:buChar char=""/>
            </a:pP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Paz, justicia e instituciones más sólidas.</a:t>
            </a:r>
            <a:endParaRPr lang="es-CR" sz="1400" kern="1200" dirty="0">
              <a:solidFill>
                <a:schemeClr val="tx1"/>
              </a:solidFill>
              <a:effectLst/>
              <a:latin typeface="+mn-lt"/>
              <a:ea typeface="ＭＳ Ｐゴシック" charset="0"/>
              <a:cs typeface="Arial" charset="0"/>
            </a:endParaRPr>
          </a:p>
          <a:p>
            <a:pPr fontAlgn="base"/>
            <a:endParaRPr lang="es-CR" sz="1400" kern="1200" dirty="0">
              <a:solidFill>
                <a:schemeClr val="tx1"/>
              </a:solidFill>
              <a:effectLst/>
              <a:latin typeface="+mn-lt"/>
              <a:ea typeface="ＭＳ Ｐゴシック" charset="0"/>
              <a:cs typeface="Arial" charset="0"/>
            </a:endParaRP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Para usar el ejemplo de la educación: en las regiones africanas afectadas por las sequías, las tasas de inscripción escolar se redujeron en un 20%. Se han observado efectos similares en Asia y América Latina</a:t>
            </a:r>
            <a:r>
              <a:rPr lang="es-CR" sz="1400" kern="1200" dirty="0">
                <a:solidFill>
                  <a:schemeClr val="tx1"/>
                </a:solidFill>
                <a:effectLst/>
                <a:latin typeface="+mn-lt"/>
                <a:ea typeface="ＭＳ Ｐゴシック" charset="0"/>
                <a:cs typeface="Arial" charset="0"/>
              </a:rPr>
              <a:t>. ​</a:t>
            </a:r>
          </a:p>
          <a:p>
            <a:pPr fontAlgn="base"/>
            <a:r>
              <a:rPr lang="es-CR" sz="1400" kern="120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El impacto combinado de estas pérdidas e interrupciones afianzan la pobreza y las desigualdades, todo lo cual repercute más severamente en aquellos que se han quedado aún más atrás y profundiza las desigualdades existentes entre los países</a:t>
            </a:r>
            <a:r>
              <a:rPr lang="es-CR" sz="1400" kern="1200" dirty="0">
                <a:solidFill>
                  <a:schemeClr val="tx1"/>
                </a:solidFill>
                <a:effectLst/>
                <a:latin typeface="+mn-lt"/>
                <a:ea typeface="ＭＳ Ｐゴシック" charset="0"/>
                <a:cs typeface="Arial" charset="0"/>
              </a:rPr>
              <a:t>. ​</a:t>
            </a: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a:pPr>
                <a:defRPr/>
              </a:pPr>
              <a:t>4</a:t>
            </a:fld>
            <a:endParaRPr lang="fr-FR" dirty="0"/>
          </a:p>
        </p:txBody>
      </p:sp>
    </p:spTree>
    <p:extLst>
      <p:ext uri="{BB962C8B-B14F-4D97-AF65-F5344CB8AC3E}">
        <p14:creationId xmlns:p14="http://schemas.microsoft.com/office/powerpoint/2010/main" val="113545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419"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n-GB" sz="1400" b="0" i="0" kern="1200" dirty="0">
                <a:solidFill>
                  <a:schemeClr val="tx1"/>
                </a:solidFill>
                <a:effectLst/>
                <a:latin typeface="+mn-lt"/>
                <a:ea typeface="ＭＳ Ｐゴシック" charset="0"/>
                <a:cs typeface="Arial" charset="0"/>
              </a:rPr>
              <a:t>. </a:t>
            </a:r>
          </a:p>
          <a:p>
            <a:pPr fontAlgn="base"/>
            <a:endParaRPr lang="en-GB" sz="1400" b="0" i="0"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Puntos para fomentar el debate</a:t>
            </a:r>
            <a:r>
              <a:rPr lang="en-US"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Para  aquellos grupos que estén trabajando en el </a:t>
            </a:r>
            <a:r>
              <a:rPr lang="es-CR" sz="1400" b="0" i="1" kern="1200" dirty="0">
                <a:solidFill>
                  <a:schemeClr val="tx1"/>
                </a:solidFill>
                <a:effectLst/>
                <a:latin typeface="+mn-lt"/>
                <a:ea typeface="ＭＳ Ｐゴシック" charset="0"/>
                <a:cs typeface="Arial" charset="0"/>
              </a:rPr>
              <a:t>Análisis Común de País/análisis de riesgos multidimensionales</a:t>
            </a:r>
            <a:r>
              <a:rPr lang="en-US" sz="1400" b="0" kern="1200" dirty="0">
                <a:solidFill>
                  <a:schemeClr val="tx1"/>
                </a:solidFill>
                <a:effectLst/>
                <a:latin typeface="+mn-lt"/>
                <a:ea typeface="ＭＳ Ｐゴシック" charset="0"/>
                <a:cs typeface="Arial" charset="0"/>
              </a:rPr>
              <a:t>: </a:t>
            </a:r>
          </a:p>
          <a:p>
            <a:pPr marL="806450" lvl="1" indent="-285750"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¿A qué amenazas biológicas (tales como brotes de enfermedades, epidemias, pandemias y plagas) se encuentra expuesto el país actualmente? </a:t>
            </a:r>
            <a:r>
              <a:rPr lang="es-CR" sz="1400" b="0" kern="1200" dirty="0">
                <a:solidFill>
                  <a:schemeClr val="tx1"/>
                </a:solidFill>
                <a:effectLst/>
                <a:latin typeface="+mn-lt"/>
                <a:ea typeface="ＭＳ Ｐゴシック" charset="0"/>
                <a:cs typeface="Arial" charset="0"/>
              </a:rPr>
              <a:t>¿De qué forma repercuten estas amenazas en el desarrollo nacional? ¿Cómo afectan estas amenazas a los grupos y las personas más vulnerables? </a:t>
            </a:r>
            <a:endParaRPr lang="es-CR" sz="1400" b="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kern="1200" dirty="0">
                <a:solidFill>
                  <a:schemeClr val="tx1"/>
                </a:solidFill>
                <a:effectLst/>
                <a:latin typeface="+mn-lt"/>
                <a:ea typeface="ＭＳ Ｐゴシック" charset="0"/>
                <a:cs typeface="Arial" charset="0"/>
              </a:rPr>
              <a:t>¿Hay alguna amenaza biológica a la que probablemente el país esté más expuesto en el futuro debido a las decisiones de desarrollo o al cambio climático? ¿De qué manera repercutirá esto en el desarrollo nacional y en los grupos y las personas más vulnerables? ¿Aumentará esto el grado de vulnerabilidad de otros grupos o personas? </a:t>
            </a:r>
          </a:p>
          <a:p>
            <a:pPr marL="520700" lvl="1" indent="0" fontAlgn="base">
              <a:buFont typeface="Arial" panose="020B0604020202020204" pitchFamily="34" charset="0"/>
              <a:buNone/>
            </a:pPr>
            <a:endParaRPr lang="es-CR" sz="1400" b="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285750"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Para aquellos grupos que estén trabajando en </a:t>
            </a:r>
            <a:r>
              <a:rPr lang="es-CR" sz="1400" b="0" i="1" kern="1200" dirty="0">
                <a:solidFill>
                  <a:schemeClr val="tx1"/>
                </a:solidFill>
                <a:effectLst/>
                <a:latin typeface="+mn-lt"/>
                <a:ea typeface="ＭＳ Ｐゴシック" charset="0"/>
                <a:cs typeface="Arial" charset="0"/>
              </a:rPr>
              <a:t>la teoría o las teorías del cambio generales </a:t>
            </a:r>
            <a:r>
              <a:rPr lang="es-CR" sz="1400" b="0" kern="1200" dirty="0">
                <a:solidFill>
                  <a:schemeClr val="tx1"/>
                </a:solidFill>
                <a:effectLst/>
                <a:latin typeface="+mn-lt"/>
                <a:ea typeface="ＭＳ Ｐゴシック" charset="0"/>
                <a:cs typeface="Arial" charset="0"/>
              </a:rPr>
              <a:t>del Marco de Cooperación para </a:t>
            </a:r>
            <a:r>
              <a:rPr lang="es-CR" sz="1400" b="0" i="1" kern="1200" dirty="0">
                <a:solidFill>
                  <a:schemeClr val="tx1"/>
                </a:solidFill>
                <a:effectLst/>
                <a:latin typeface="+mn-lt"/>
                <a:ea typeface="ＭＳ Ｐゴシック" charset="0"/>
                <a:cs typeface="Arial" charset="0"/>
              </a:rPr>
              <a:t>soluciones estratégicas de desarrollo/áreas de resultados</a:t>
            </a:r>
            <a:r>
              <a:rPr lang="es-CR" sz="1400" b="0" kern="1200" noProof="0" dirty="0">
                <a:solidFill>
                  <a:schemeClr val="tx1"/>
                </a:solidFill>
                <a:effectLst/>
                <a:latin typeface="+mn-lt"/>
                <a:ea typeface="ＭＳ Ｐゴシック" charset="0"/>
                <a:cs typeface="Arial" charset="0"/>
              </a:rPr>
              <a:t>: </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¿De qué forma han afectado las amenazas biológicas (</a:t>
            </a:r>
            <a:r>
              <a:rPr lang="es-CR" sz="1400" b="0" kern="1200" noProof="0" dirty="0">
                <a:solidFill>
                  <a:schemeClr val="tx1"/>
                </a:solidFill>
                <a:effectLst/>
                <a:latin typeface="+mn-lt"/>
                <a:ea typeface="ＭＳ Ｐゴシック" charset="0"/>
                <a:cs typeface="Arial" charset="0"/>
              </a:rPr>
              <a:t>tales como brotes de enfermedades, epidemias, pandemias y plagas) </a:t>
            </a:r>
            <a:r>
              <a:rPr lang="es-CR" sz="1400" b="0" kern="1200" dirty="0">
                <a:solidFill>
                  <a:schemeClr val="tx1"/>
                </a:solidFill>
                <a:effectLst/>
                <a:latin typeface="+mn-lt"/>
                <a:ea typeface="ＭＳ Ｐゴシック" charset="0"/>
                <a:cs typeface="Arial" charset="0"/>
              </a:rPr>
              <a:t>su área asignada del desarrollo con anterioridad</a:t>
            </a:r>
            <a:r>
              <a:rPr lang="es-CR" sz="1400" b="0" kern="1200" noProof="0" dirty="0">
                <a:solidFill>
                  <a:schemeClr val="tx1"/>
                </a:solidFill>
                <a:effectLst/>
                <a:latin typeface="+mn-lt"/>
                <a:ea typeface="ＭＳ Ｐゴシック" charset="0"/>
                <a:cs typeface="Arial" charset="0"/>
              </a:rPr>
              <a:t>? </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¿De qué forma es probable que las amenazas biológicas (</a:t>
            </a:r>
            <a:r>
              <a:rPr lang="es-CR" sz="1400" b="0" kern="1200" noProof="0" dirty="0">
                <a:solidFill>
                  <a:schemeClr val="tx1"/>
                </a:solidFill>
                <a:effectLst/>
                <a:latin typeface="+mn-lt"/>
                <a:ea typeface="ＭＳ Ｐゴシック" charset="0"/>
                <a:cs typeface="Arial" charset="0"/>
              </a:rPr>
              <a:t>tales como brotes de enfermedades, epidemias, pandemias y plagas) </a:t>
            </a:r>
            <a:r>
              <a:rPr lang="es-CR" sz="1400" b="0" kern="1200" dirty="0">
                <a:solidFill>
                  <a:schemeClr val="tx1"/>
                </a:solidFill>
                <a:effectLst/>
                <a:latin typeface="+mn-lt"/>
                <a:ea typeface="ＭＳ Ｐゴシック" charset="0"/>
                <a:cs typeface="Arial" charset="0"/>
              </a:rPr>
              <a:t>afecten su área asignada del desarrollo en el futuro</a:t>
            </a:r>
            <a:r>
              <a:rPr lang="es-CR" sz="1400" b="0" kern="1200" noProof="0" dirty="0">
                <a:solidFill>
                  <a:schemeClr val="tx1"/>
                </a:solidFill>
                <a:effectLst/>
                <a:latin typeface="+mn-lt"/>
                <a:ea typeface="ＭＳ Ｐゴシック" charset="0"/>
                <a:cs typeface="Arial" charset="0"/>
              </a:rPr>
              <a:t>?</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¿Qué cambios deben efectuarse en su área asignada del desarrollo para lograr que los resultados de este sean más resilientes frente a los desastres ocasionados por las amenazas biológicas </a:t>
            </a:r>
            <a:r>
              <a:rPr lang="es-CR" sz="1400" b="0" kern="1200" noProof="0" dirty="0">
                <a:solidFill>
                  <a:schemeClr val="tx1"/>
                </a:solidFill>
                <a:effectLst/>
                <a:latin typeface="+mn-lt"/>
                <a:ea typeface="ＭＳ Ｐゴシック" charset="0"/>
                <a:cs typeface="Arial" charset="0"/>
              </a:rPr>
              <a:t>(tales como brotes de enfermedades, epidemias, pandemias y plagas)?</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marR="0" lvl="1" indent="-285750" algn="l" defTabSz="1042988"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s-CR" sz="1400" b="0" kern="1200" dirty="0">
                <a:solidFill>
                  <a:schemeClr val="tx1"/>
                </a:solidFill>
                <a:effectLst/>
                <a:latin typeface="+mn-lt"/>
                <a:ea typeface="ＭＳ Ｐゴシック" charset="0"/>
                <a:cs typeface="Arial" charset="0"/>
              </a:rPr>
              <a:t>¿Cuáles son los actores relevantes en su área asignada del desarrollo que necesitan apoyo para el desarrollo de capacidades, a fin de gestionar mejor los riesgos relacionados con las amenazas biológicas (</a:t>
            </a:r>
            <a:r>
              <a:rPr lang="es-CR" sz="1400" b="0" kern="1200" noProof="0" dirty="0">
                <a:solidFill>
                  <a:schemeClr val="tx1"/>
                </a:solidFill>
                <a:effectLst/>
                <a:latin typeface="+mn-lt"/>
                <a:ea typeface="ＭＳ Ｐゴシック" charset="0"/>
                <a:cs typeface="Arial" charset="0"/>
              </a:rPr>
              <a:t>tales como brotes de enfermedades, epidemias, pandemias y plagas)?</a:t>
            </a:r>
            <a:r>
              <a:rPr lang="es-CR" sz="1400" b="0" kern="1200" dirty="0">
                <a:solidFill>
                  <a:schemeClr val="tx1"/>
                </a:solidFill>
                <a:effectLst/>
                <a:latin typeface="+mn-lt"/>
                <a:ea typeface="ＭＳ Ｐゴシック" charset="0"/>
                <a:cs typeface="Arial" charset="0"/>
              </a:rPr>
              <a:t> ¿Cuáles son las capacidades que deben fortalecerse? </a:t>
            </a:r>
          </a:p>
          <a:p>
            <a:pPr marL="520700" lvl="1" indent="0" algn="l" fontAlgn="base">
              <a:buFont typeface="Arial" panose="020B0604020202020204" pitchFamily="34" charset="0"/>
              <a:buNone/>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¿Están contribuyendo las decisiones de desarrollo en su área asignada dentro de este a aumentar riesgos de este tipo de amenaza? </a:t>
            </a:r>
            <a:endParaRPr lang="es-CR" sz="1400" b="1" kern="1200" noProof="0" dirty="0">
              <a:solidFill>
                <a:schemeClr val="tx1"/>
              </a:solidFill>
              <a:effectLst/>
              <a:latin typeface="+mn-lt"/>
              <a:ea typeface="ＭＳ Ｐゴシック" charset="0"/>
              <a:cs typeface="Arial" charset="0"/>
            </a:endParaRPr>
          </a:p>
          <a:p>
            <a:pPr fontAlgn="base"/>
            <a:endParaRPr lang="en-GB"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Manuscrito para presentar la ilustración:</a:t>
            </a:r>
          </a:p>
          <a:p>
            <a:pPr marL="0" marR="0" lvl="0" indent="0" algn="l" defTabSz="1042988" rtl="0" eaLnBrk="0" fontAlgn="base" latinLnBrk="0" hangingPunct="0">
              <a:lnSpc>
                <a:spcPct val="100000"/>
              </a:lnSpc>
              <a:spcBef>
                <a:spcPct val="30000"/>
              </a:spcBef>
              <a:spcAft>
                <a:spcPct val="0"/>
              </a:spcAft>
              <a:buClrTx/>
              <a:buSzTx/>
              <a:buFontTx/>
              <a:buNone/>
              <a:tabLst/>
              <a:defRPr/>
            </a:pPr>
            <a:endParaRPr lang="en-US" sz="1400" b="0" kern="120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CR" sz="1100" b="0" kern="1200" dirty="0">
                <a:solidFill>
                  <a:schemeClr val="tx1"/>
                </a:solidFill>
                <a:effectLst/>
                <a:latin typeface="+mn-lt"/>
                <a:ea typeface="ＭＳ Ｐゴシック" charset="0"/>
                <a:cs typeface="Arial" charset="0"/>
              </a:rPr>
              <a:t>El cambio climático y los desastres pueden desacelerar y hasta </a:t>
            </a:r>
            <a:r>
              <a:rPr lang="es-419" sz="1400" b="0" dirty="0">
                <a:effectLst/>
                <a:latin typeface="Calibri" panose="020F0502020204030204" pitchFamily="34" charset="0"/>
                <a:ea typeface="Calibri" panose="020F0502020204030204" pitchFamily="34" charset="0"/>
                <a:cs typeface="Arial" panose="020B0604020202020204" pitchFamily="34" charset="0"/>
              </a:rPr>
              <a:t>interrumpir o desviar los avances alcanzados hacia la consecución de los Objetivos de Desarrollo Sostenible (ODS) y el logro la Agenda 2030</a:t>
            </a:r>
            <a:r>
              <a:rPr lang="es-CR" sz="1100" kern="1200" dirty="0">
                <a:solidFill>
                  <a:schemeClr val="tx1"/>
                </a:solidFill>
                <a:effectLst/>
                <a:latin typeface="+mn-lt"/>
                <a:ea typeface="ＭＳ Ｐゴシック" charset="0"/>
                <a:cs typeface="Arial" charset="0"/>
              </a:rPr>
              <a:t>, </a:t>
            </a:r>
            <a:r>
              <a:rPr lang="es-419" sz="1400" dirty="0">
                <a:solidFill>
                  <a:srgbClr val="000000"/>
                </a:solidFill>
                <a:effectLst/>
                <a:latin typeface="Roboto" panose="02000000000000000000"/>
                <a:ea typeface="Calibri" panose="020F0502020204030204" pitchFamily="34" charset="0"/>
                <a:cs typeface="Calibri" panose="020F0502020204030204" pitchFamily="34" charset="0"/>
              </a:rPr>
              <a:t>ya que sus efectos repercuten en todos los aspectos del desarrollo</a:t>
            </a:r>
            <a:r>
              <a:rPr lang="es-CR" sz="1100" kern="1200" dirty="0">
                <a:solidFill>
                  <a:schemeClr val="tx1"/>
                </a:solidFill>
                <a:effectLst/>
                <a:latin typeface="+mn-lt"/>
                <a:ea typeface="ＭＳ Ｐゴシック" charset="0"/>
                <a:cs typeface="Arial" charset="0"/>
              </a:rPr>
              <a:t>.​ Esta ilustración muestra cómo sucede esto mediante el uso de un ejemplo de un desastre originado por una amenaza natural</a:t>
            </a:r>
            <a:r>
              <a:rPr lang="en-US" sz="1400" kern="1200" dirty="0">
                <a:solidFill>
                  <a:schemeClr val="tx1"/>
                </a:solidFill>
                <a:effectLst/>
                <a:latin typeface="+mn-lt"/>
                <a:ea typeface="ＭＳ Ｐゴシック" charset="0"/>
                <a:cs typeface="Arial" charset="0"/>
              </a:rPr>
              <a:t>.​</a:t>
            </a:r>
            <a:endParaRPr lang="nb-NO" sz="1400" kern="1200" dirty="0">
              <a:solidFill>
                <a:schemeClr val="tx1"/>
              </a:solidFill>
              <a:effectLst/>
              <a:latin typeface="+mn-lt"/>
              <a:ea typeface="ＭＳ Ｐゴシック" charset="0"/>
              <a:cs typeface="Arial" charset="0"/>
            </a:endParaRPr>
          </a:p>
          <a:p>
            <a:pPr fontAlgn="base"/>
            <a:endParaRPr lang="en-US" sz="1400" b="1" i="1" kern="1200" dirty="0">
              <a:solidFill>
                <a:schemeClr val="tx1"/>
              </a:solidFill>
              <a:effectLst/>
              <a:latin typeface="+mn-lt"/>
              <a:ea typeface="ＭＳ Ｐゴシック" charset="0"/>
              <a:cs typeface="Arial" charset="0"/>
            </a:endParaRPr>
          </a:p>
          <a:p>
            <a:pPr marL="0" marR="0" lvl="0" indent="0" algn="l" defTabSz="1042988" rtl="0" eaLnBrk="0" fontAlgn="base" latinLnBrk="0" hangingPunct="0">
              <a:lnSpc>
                <a:spcPct val="100000"/>
              </a:lnSpc>
              <a:spcBef>
                <a:spcPct val="30000"/>
              </a:spcBef>
              <a:spcAft>
                <a:spcPct val="0"/>
              </a:spcAft>
              <a:buClrTx/>
              <a:buSzTx/>
              <a:buFontTx/>
              <a:buNone/>
              <a:tabLst/>
              <a:defRPr/>
            </a:pPr>
            <a:r>
              <a:rPr lang="es-419" sz="1800" b="0" dirty="0">
                <a:effectLst/>
                <a:latin typeface="Calibri" panose="020F0502020204030204" pitchFamily="34" charset="0"/>
                <a:ea typeface="Calibri" panose="020F0502020204030204" pitchFamily="34" charset="0"/>
                <a:cs typeface="Arial" panose="020B0604020202020204" pitchFamily="34" charset="0"/>
              </a:rPr>
              <a:t>Las amenazas biológicas son de origen orgánico y repercuten directamente en los seres humanos, los animales y las plantas, y generan consecuencias sanitarias, económicas, sociales y ambientales más amplias</a:t>
            </a:r>
            <a:r>
              <a:rPr lang="en-US" sz="1400" b="0" kern="1200" dirty="0">
                <a:solidFill>
                  <a:schemeClr val="tx1"/>
                </a:solidFill>
                <a:effectLst/>
                <a:latin typeface="+mn-lt"/>
                <a:ea typeface="ＭＳ Ｐゴシック" charset="0"/>
                <a:cs typeface="Arial"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Entre estas se incluyen los microorganismos patógenos, las toxinas y las sustancias bioactivas, así como los vectores biológicos (por ejemplo, los mosquitos y los roedores) y las plagas (como la langosta).</a:t>
            </a:r>
            <a:r>
              <a:rPr lang="en-US" sz="1400" kern="1200" dirty="0">
                <a:solidFill>
                  <a:schemeClr val="tx1"/>
                </a:solidFill>
                <a:effectLst/>
                <a:latin typeface="+mn-lt"/>
                <a:ea typeface="ＭＳ Ｐゴシック" charset="0"/>
                <a:cs typeface="Arial" charset="0"/>
              </a:rPr>
              <a:t> </a:t>
            </a:r>
            <a:r>
              <a:rPr lang="es-419" sz="1800" dirty="0">
                <a:effectLst/>
                <a:latin typeface="Calibri" panose="020F0502020204030204" pitchFamily="34" charset="0"/>
                <a:ea typeface="Calibri" panose="020F0502020204030204" pitchFamily="34" charset="0"/>
                <a:cs typeface="Arial" panose="020B0604020202020204" pitchFamily="34" charset="0"/>
              </a:rPr>
              <a:t>Esta categoría de amenazas también abarca las especies invasivas y diversos conflictos entre los seres humanos y los animales. Debido a la movilidad de los organismos y los medios que transportan las amenazas (tales como barcos), las de tipo biológico también pueden trascender las fronteras, tanto entre territorios geográficos como entre las especies</a:t>
            </a:r>
            <a:r>
              <a:rPr lang="en-US" sz="1400" kern="1200" dirty="0">
                <a:solidFill>
                  <a:schemeClr val="tx1"/>
                </a:solidFill>
                <a:effectLst/>
                <a:latin typeface="+mn-lt"/>
                <a:ea typeface="ＭＳ Ｐゴシック" charset="0"/>
                <a:cs typeface="Arial" charset="0"/>
              </a:rPr>
              <a:t>. </a:t>
            </a:r>
            <a:endParaRPr lang="nb-NO" sz="1400" kern="1200" dirty="0">
              <a:solidFill>
                <a:schemeClr val="tx1"/>
              </a:solidFill>
              <a:effectLst/>
              <a:latin typeface="+mn-lt"/>
              <a:ea typeface="ＭＳ Ｐゴシック" charset="0"/>
              <a:cs typeface="Arial" charset="0"/>
            </a:endParaRPr>
          </a:p>
          <a:p>
            <a:pPr fontAlgn="base"/>
            <a:endParaRPr lang="en-US" sz="1400" b="1" i="1" kern="1200" dirty="0">
              <a:solidFill>
                <a:schemeClr val="tx1"/>
              </a:solidFill>
              <a:effectLst/>
              <a:latin typeface="+mn-lt"/>
              <a:ea typeface="ＭＳ Ｐゴシック" charset="0"/>
              <a:cs typeface="Arial" charset="0"/>
            </a:endParaRPr>
          </a:p>
          <a:p>
            <a:pPr fontAlgn="base"/>
            <a:r>
              <a:rPr lang="es-CR" sz="1400" b="0" i="0" kern="1200" noProof="0" dirty="0">
                <a:solidFill>
                  <a:schemeClr val="tx1"/>
                </a:solidFill>
                <a:effectLst/>
                <a:latin typeface="+mn-lt"/>
                <a:ea typeface="ＭＳ Ｐゴシック" charset="0"/>
                <a:cs typeface="Arial" charset="0"/>
              </a:rPr>
              <a:t>Una población, una sociedad o un ecosistema vulnerable pueden resultar expuestos a una amenaza biológica mediante el desplazamiento de elementos u organismos en el aire, agua o suelos contaminados, o el movimiento de vectores biológicos, como mosquitos y roedores. A menudo, las decisiones de desarrollo que no toman en cuenta el riesgo aumentan la probabilidad de exacerbar las amenazas biológicas a través de, entre otras cosas, vías como (a) la transmisión de patógenos debido a la producción y al comercio de alimentos en condiciones poco higiénicas; (b) personas y especies que entran en un contacto muy cercano en asentamientos hacinados o que han invadido ecosistemas; o (c) viajes y transporte de personas, animales y otras sustancias orgánicas. </a:t>
            </a:r>
          </a:p>
          <a:p>
            <a:pPr fontAlgn="base"/>
            <a:endParaRPr lang="es-CR" sz="1400" b="0" i="0" kern="1200" noProof="0" dirty="0">
              <a:solidFill>
                <a:schemeClr val="tx1"/>
              </a:solidFill>
              <a:effectLst/>
              <a:latin typeface="+mn-lt"/>
              <a:ea typeface="ＭＳ Ｐゴシック" charset="0"/>
              <a:cs typeface="Arial" charset="0"/>
            </a:endParaRPr>
          </a:p>
          <a:p>
            <a:pPr fontAlgn="base"/>
            <a:r>
              <a:rPr lang="es-CR" sz="1400" b="0" i="0" kern="1200" noProof="0" dirty="0">
                <a:solidFill>
                  <a:schemeClr val="tx1"/>
                </a:solidFill>
                <a:effectLst/>
                <a:latin typeface="+mn-lt"/>
                <a:ea typeface="ＭＳ Ｐゴシック" charset="0"/>
                <a:cs typeface="Arial" charset="0"/>
              </a:rPr>
              <a:t>Si la comunidad que ha resultado afectada no cuenta con la capacidad necesaria para proteger a las personas, los animales y las plantas contra la exposición a las amenazas biológicas, inicia una propagación general que ocasiona efectos en la salud y hasta la muerte de personas, animales y plantas. Según el tipo de amenaza, esto puede ocasionar lo siguiente:</a:t>
            </a:r>
          </a:p>
          <a:p>
            <a:pPr fontAlgn="base"/>
            <a:endParaRPr lang="es-CR" sz="1400" b="0" i="0" kern="1200" noProof="0" dirty="0">
              <a:solidFill>
                <a:schemeClr val="tx1"/>
              </a:solidFill>
              <a:effectLst/>
              <a:latin typeface="+mn-lt"/>
              <a:ea typeface="ＭＳ Ｐゴシック" charset="0"/>
              <a:cs typeface="Arial" charset="0"/>
            </a:endParaRP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Pérdidas desastrosas de vidas humanas y en el campo de la salud, tal como se observa en los casos de COVID-19, ébola y contaminación con arsénico.</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Contratiempos y reveses en la producción de alimentos debido a la muerte de ganado y a daños sufridos en los cultivos, tal como sucede con los enjambres de langostas del desierto, la propagación de gusanos cogolleros y casos de la enfermedad denominada dermatosis nodular. </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Inseguridad de los asentamientos y consecuencias que debilitan la salud de los ecosistemas terrestres y subacuáticos. </a:t>
            </a:r>
          </a:p>
          <a:p>
            <a:pPr marL="285750" indent="-285750" fontAlgn="base">
              <a:buFontTx/>
              <a:buChar char="-"/>
            </a:pPr>
            <a:endParaRPr lang="es-CR" sz="1400" b="0" i="0" kern="1200" noProof="0" dirty="0">
              <a:solidFill>
                <a:schemeClr val="tx1"/>
              </a:solidFill>
              <a:effectLst/>
              <a:latin typeface="+mn-lt"/>
              <a:ea typeface="ＭＳ Ｐゴシック" charset="0"/>
              <a:cs typeface="Arial" charset="0"/>
            </a:endParaRPr>
          </a:p>
          <a:p>
            <a:pPr marL="0" indent="0" fontAlgn="base">
              <a:buFontTx/>
              <a:buNone/>
            </a:pPr>
            <a:r>
              <a:rPr lang="es-CR" sz="1400" b="0" i="0" kern="1200" noProof="0" dirty="0">
                <a:solidFill>
                  <a:schemeClr val="tx1"/>
                </a:solidFill>
                <a:effectLst/>
                <a:latin typeface="+mn-lt"/>
                <a:ea typeface="ＭＳ Ｐゴシック" charset="0"/>
                <a:cs typeface="Arial" charset="0"/>
              </a:rPr>
              <a:t>Estos impactos pueden menoscabar la seguridad alimentaria e interrumpir actividades económicas que dependen de los sistemas alimentarios y los servicios de los ecosistemas que resultan afectados. A medida que las comunidades y los países se esfuerzan por contener una propagación futura de la amenaza biológica, también pueden instituir medidas para prevenir la transmisión, las cuales interrumpen:</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Otras actividades económicas.</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Acceso a la educación y a servicios generales de salud. </a:t>
            </a:r>
          </a:p>
          <a:p>
            <a:pPr marL="285750" indent="-285750" fontAlgn="base">
              <a:buFontTx/>
              <a:buChar char="-"/>
            </a:pPr>
            <a:endParaRPr lang="es-CR" sz="1400" b="0" i="0" kern="1200" noProof="0" dirty="0">
              <a:solidFill>
                <a:schemeClr val="tx1"/>
              </a:solidFill>
              <a:effectLst/>
              <a:latin typeface="+mn-lt"/>
              <a:ea typeface="ＭＳ Ｐゴシック" charset="0"/>
              <a:cs typeface="Arial" charset="0"/>
            </a:endParaRPr>
          </a:p>
          <a:p>
            <a:pPr fontAlgn="base"/>
            <a:r>
              <a:rPr lang="es-CR" sz="1400" b="0" i="0" kern="1200" noProof="0" dirty="0">
                <a:solidFill>
                  <a:schemeClr val="tx1"/>
                </a:solidFill>
                <a:effectLst/>
                <a:latin typeface="+mn-lt"/>
                <a:ea typeface="ＭＳ Ｐゴシック" charset="0"/>
                <a:cs typeface="Arial" charset="0"/>
              </a:rPr>
              <a:t>Esto en cambio menoscaba lo relacionado a un trabajo digno, al crecimiento económico y al mejoramiento de infraestructura. </a:t>
            </a:r>
            <a:endParaRPr lang="nb-NO" sz="1400" kern="1200" dirty="0">
              <a:solidFill>
                <a:schemeClr val="tx1"/>
              </a:solidFill>
              <a:effectLst/>
              <a:latin typeface="+mn-lt"/>
              <a:ea typeface="ＭＳ Ｐゴシック" charset="0"/>
              <a:cs typeface="Arial" charset="0"/>
            </a:endParaRPr>
          </a:p>
          <a:p>
            <a:pPr fontAlgn="base"/>
            <a:endParaRPr lang="en-US" sz="1400" kern="1200" dirty="0">
              <a:solidFill>
                <a:schemeClr val="tx1"/>
              </a:solidFill>
              <a:effectLst/>
              <a:latin typeface="+mn-lt"/>
              <a:ea typeface="ＭＳ Ｐゴシック" charset="0"/>
              <a:cs typeface="Arial" charset="0"/>
            </a:endParaRPr>
          </a:p>
          <a:p>
            <a:pPr fontAlgn="base"/>
            <a:r>
              <a:rPr lang="es-CR" sz="1400" kern="1200" noProof="0" dirty="0">
                <a:solidFill>
                  <a:schemeClr val="tx1"/>
                </a:solidFill>
                <a:effectLst/>
                <a:latin typeface="+mn-lt"/>
                <a:ea typeface="ＭＳ Ｐゴシック" charset="0"/>
                <a:cs typeface="Arial" charset="0"/>
              </a:rPr>
              <a:t>De forma muy específica, estos impactos acumulativos repercuten negativamente en los avances hacia la consecución de las metas incluidas en el ODS 1.5 (</a:t>
            </a:r>
            <a:r>
              <a:rPr lang="es-419" sz="1400" dirty="0">
                <a:solidFill>
                  <a:srgbClr val="000000"/>
                </a:solidFill>
                <a:effectLst/>
                <a:latin typeface="Roboto" panose="02000000000000000000"/>
                <a:ea typeface="Calibri" panose="020F0502020204030204" pitchFamily="34" charset="0"/>
                <a:cs typeface="Calibri" panose="020F0502020204030204" pitchFamily="34" charset="0"/>
              </a:rPr>
              <a:t>reducción del número personas muertas, desaparecidas y afectadas directamente por los desastres</a:t>
            </a:r>
            <a:r>
              <a:rPr lang="es-CR" sz="1400" kern="1200" noProof="0" dirty="0">
                <a:solidFill>
                  <a:schemeClr val="tx1"/>
                </a:solidFill>
                <a:effectLst/>
                <a:latin typeface="+mn-lt"/>
                <a:ea typeface="ＭＳ Ｐゴシック" charset="0"/>
                <a:cs typeface="Arial" charset="0"/>
              </a:rPr>
              <a:t>) y del ODS 11.5 (</a:t>
            </a:r>
            <a:r>
              <a:rPr lang="es-419" sz="1400" dirty="0">
                <a:solidFill>
                  <a:srgbClr val="000000"/>
                </a:solidFill>
                <a:effectLst/>
                <a:latin typeface="Roboto" panose="02000000000000000000"/>
                <a:ea typeface="Calibri" panose="020F0502020204030204" pitchFamily="34" charset="0"/>
                <a:cs typeface="Calibri" panose="020F0502020204030204" pitchFamily="34" charset="0"/>
              </a:rPr>
              <a:t>reducción de las pérdidas económicas directas con relación al PIB, lo que incluye daños a la infraestructura esencial y la interrupción de servicios básicos</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a:t>
            </a:r>
          </a:p>
          <a:p>
            <a:pPr fontAlgn="base"/>
            <a:r>
              <a:rPr lang="es-CR" sz="1400" b="0" kern="1200" noProof="0" dirty="0">
                <a:solidFill>
                  <a:schemeClr val="tx1"/>
                </a:solidFill>
                <a:effectLst/>
                <a:latin typeface="+mn-lt"/>
                <a:ea typeface="ＭＳ Ｐゴシック" charset="0"/>
                <a:cs typeface="Arial" charset="0"/>
              </a:rPr>
              <a:t>El impacto combinado de estas pérdidas e interrupciones afianzan la pobreza y las desigualdades, y repercuten a aquellos que ya se han quedado atrás, con lo cual se profundizan las desigualdades entre los países. En aquellos casos en los que las medidas para prevenir la transmisión han interrumpido considerablemente las actividades sociales y económicas, el distanciamiento social y los efectos en las finanzas de los hogares pueden contribuir a aumentar las tensiones, la estigmatización y la violencia en las comunidades, lo que incluye la violencia de género. En aquellos casos en que la amenaza en cuestión contamine el agua, podrían surgir efectos duraderos en el acceso a agua limpia, lo cual puede repercutir en la salud humana y la pobreza multidimensional a largo plazo. </a:t>
            </a:r>
            <a:endParaRPr lang="es-CR" sz="1400" kern="1200" noProof="0" dirty="0">
              <a:solidFill>
                <a:schemeClr val="tx1"/>
              </a:solidFill>
              <a:effectLst/>
              <a:latin typeface="+mn-lt"/>
              <a:ea typeface="ＭＳ Ｐゴシック" charset="0"/>
              <a:cs typeface="Arial" charset="0"/>
            </a:endParaRPr>
          </a:p>
          <a:p>
            <a:pPr fontAlgn="base"/>
            <a:endParaRPr lang="es-CR" sz="1400" b="0" i="0" kern="1200" noProof="0" dirty="0">
              <a:solidFill>
                <a:schemeClr val="tx1"/>
              </a:solidFill>
              <a:effectLst/>
              <a:latin typeface="+mn-lt"/>
              <a:ea typeface="ＭＳ Ｐゴシック" charset="0"/>
              <a:cs typeface="Arial" charset="0"/>
            </a:endParaRPr>
          </a:p>
          <a:p>
            <a:pPr fontAlgn="base"/>
            <a:endParaRPr lang="en-US" sz="1400" b="0" i="0" kern="1200" dirty="0">
              <a:solidFill>
                <a:schemeClr val="tx1"/>
              </a:solidFill>
              <a:effectLst/>
              <a:latin typeface="+mn-lt"/>
              <a:ea typeface="ＭＳ Ｐゴシック" charset="0"/>
              <a:cs typeface="Arial" charset="0"/>
            </a:endParaRP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a:pPr>
                <a:defRPr/>
              </a:pPr>
              <a:t>5</a:t>
            </a:fld>
            <a:endParaRPr lang="fr-FR" dirty="0"/>
          </a:p>
        </p:txBody>
      </p:sp>
    </p:spTree>
    <p:extLst>
      <p:ext uri="{BB962C8B-B14F-4D97-AF65-F5344CB8AC3E}">
        <p14:creationId xmlns:p14="http://schemas.microsoft.com/office/powerpoint/2010/main" val="2789895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419"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n-GB" sz="1400" b="0" i="0" kern="1200" dirty="0">
                <a:solidFill>
                  <a:schemeClr val="tx1"/>
                </a:solidFill>
                <a:effectLst/>
                <a:latin typeface="+mn-lt"/>
                <a:ea typeface="ＭＳ Ｐゴシック" charset="0"/>
                <a:cs typeface="Arial" charset="0"/>
              </a:rPr>
              <a:t>. </a:t>
            </a:r>
            <a:endParaRPr lang="en-GB" sz="1400" b="1" kern="1200" dirty="0">
              <a:solidFill>
                <a:schemeClr val="tx1"/>
              </a:solidFill>
              <a:effectLst/>
              <a:latin typeface="+mn-lt"/>
              <a:ea typeface="ＭＳ Ｐゴシック" charset="0"/>
              <a:cs typeface="Arial" charset="0"/>
            </a:endParaRPr>
          </a:p>
          <a:p>
            <a:pPr fontAlgn="base"/>
            <a:endParaRPr lang="en-US"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Puntos para fomentar el debate</a:t>
            </a:r>
            <a:r>
              <a:rPr lang="en-US"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Para  aquellos grupos que estén trabajando en el </a:t>
            </a:r>
            <a:r>
              <a:rPr lang="es-CR" sz="1400" b="0" i="1" kern="1200" dirty="0">
                <a:solidFill>
                  <a:schemeClr val="tx1"/>
                </a:solidFill>
                <a:effectLst/>
                <a:latin typeface="+mn-lt"/>
                <a:ea typeface="ＭＳ Ｐゴシック" charset="0"/>
                <a:cs typeface="Arial" charset="0"/>
              </a:rPr>
              <a:t>Análisis Común de País/análisis de riesgos multidimensionales</a:t>
            </a:r>
            <a:r>
              <a:rPr lang="en-US" sz="1400" b="0" kern="1200" dirty="0">
                <a:solidFill>
                  <a:schemeClr val="tx1"/>
                </a:solidFill>
                <a:effectLst/>
                <a:latin typeface="+mn-lt"/>
                <a:ea typeface="ＭＳ Ｐゴシック" charset="0"/>
                <a:cs typeface="Arial" charset="0"/>
              </a:rPr>
              <a:t>: </a:t>
            </a:r>
          </a:p>
          <a:p>
            <a:pPr marL="806450" lvl="1" indent="-285750"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¿A qué amenazas tecnológicas se encuentra expuesto el país actualmente? ¿De qué forma repercuten estas amenazas en el desarrollo nacional? ¿Cómo afectan estas amenazas a los grupos y las personas más vulnerables</a:t>
            </a:r>
            <a:r>
              <a:rPr lang="en-US" sz="1400" b="0" kern="1200" dirty="0">
                <a:solidFill>
                  <a:schemeClr val="tx1"/>
                </a:solidFill>
                <a:effectLst/>
                <a:latin typeface="+mn-lt"/>
                <a:ea typeface="ＭＳ Ｐゴシック" charset="0"/>
                <a:cs typeface="Arial" charset="0"/>
              </a:rPr>
              <a:t>?</a:t>
            </a:r>
          </a:p>
          <a:p>
            <a:pPr marL="806450" lvl="1" indent="-285750"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¿Hay alguna amenaza tecnológica a la que probablemente el país esté más expuesto en el futuro debido a las decisiones de desarrollo o al cambio climático? ¿De qué manera repercutirá esto en el desarrollo nacional y en los grupos y las personas más vulnerables? ¿Aumentará esto el grado de vulnerabilidad de otros grupos o personas</a:t>
            </a:r>
            <a:r>
              <a:rPr lang="en-US" sz="1400" b="0" kern="1200" dirty="0">
                <a:solidFill>
                  <a:schemeClr val="tx1"/>
                </a:solidFill>
                <a:effectLst/>
                <a:latin typeface="+mn-lt"/>
                <a:ea typeface="ＭＳ Ｐゴシック" charset="0"/>
                <a:cs typeface="Arial" charset="0"/>
              </a:rPr>
              <a:t>?</a:t>
            </a:r>
          </a:p>
          <a:p>
            <a:pPr marL="806450" lvl="1" indent="-285750"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285750"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Para aquellos grupos que estén trabajando en </a:t>
            </a:r>
            <a:r>
              <a:rPr lang="es-CR" sz="1400" b="0" i="1" kern="1200" dirty="0">
                <a:solidFill>
                  <a:schemeClr val="tx1"/>
                </a:solidFill>
                <a:effectLst/>
                <a:latin typeface="+mn-lt"/>
                <a:ea typeface="ＭＳ Ｐゴシック" charset="0"/>
                <a:cs typeface="Arial" charset="0"/>
              </a:rPr>
              <a:t>la teoría o las teorías del cambio generales </a:t>
            </a:r>
            <a:r>
              <a:rPr lang="es-CR" sz="1400" b="0" kern="1200" dirty="0">
                <a:solidFill>
                  <a:schemeClr val="tx1"/>
                </a:solidFill>
                <a:effectLst/>
                <a:latin typeface="+mn-lt"/>
                <a:ea typeface="ＭＳ Ｐゴシック" charset="0"/>
                <a:cs typeface="Arial" charset="0"/>
              </a:rPr>
              <a:t>del Marco de Cooperación para </a:t>
            </a:r>
            <a:r>
              <a:rPr lang="es-CR" sz="1400" b="0" i="1" kern="1200" dirty="0">
                <a:solidFill>
                  <a:schemeClr val="tx1"/>
                </a:solidFill>
                <a:effectLst/>
                <a:latin typeface="+mn-lt"/>
                <a:ea typeface="ＭＳ Ｐゴシック" charset="0"/>
                <a:cs typeface="Arial" charset="0"/>
              </a:rPr>
              <a:t>soluciones estratégicas de desarrollo/áreas de resultados</a:t>
            </a:r>
            <a:r>
              <a:rPr lang="en-US" sz="1400" b="0" kern="1200" dirty="0">
                <a:solidFill>
                  <a:schemeClr val="tx1"/>
                </a:solidFill>
                <a:effectLst/>
                <a:latin typeface="+mn-lt"/>
                <a:ea typeface="ＭＳ Ｐゴシック" charset="0"/>
                <a:cs typeface="Arial" charset="0"/>
              </a:rPr>
              <a:t>: </a:t>
            </a:r>
          </a:p>
          <a:p>
            <a:pPr marL="806450" lvl="1" indent="-285750" algn="l"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¿De qué forma han afectado las amenazas tecnológicas su área asignada del desarrollo con anterioridad</a:t>
            </a:r>
            <a:r>
              <a:rPr lang="en-US" sz="1400" b="0" kern="1200" dirty="0">
                <a:solidFill>
                  <a:schemeClr val="tx1"/>
                </a:solidFill>
                <a:effectLst/>
                <a:latin typeface="+mn-lt"/>
                <a:ea typeface="ＭＳ Ｐゴシック" charset="0"/>
                <a:cs typeface="Arial" charset="0"/>
              </a:rPr>
              <a:t>? </a:t>
            </a:r>
          </a:p>
          <a:p>
            <a:pPr marL="806450" lvl="1" indent="-285750" algn="l"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¿De qué forma es probable que las amenazas tecnológicas afecten su área asignada del desarrollo en el futuro</a:t>
            </a:r>
            <a:r>
              <a:rPr lang="en-US" sz="1400" b="0" kern="1200" dirty="0">
                <a:solidFill>
                  <a:schemeClr val="tx1"/>
                </a:solidFill>
                <a:effectLst/>
                <a:latin typeface="+mn-lt"/>
                <a:ea typeface="ＭＳ Ｐゴシック" charset="0"/>
                <a:cs typeface="Arial" charset="0"/>
              </a:rPr>
              <a:t>?</a:t>
            </a:r>
          </a:p>
          <a:p>
            <a:pPr marL="806450" lvl="1" indent="-285750" algn="l"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¿Qué cambios deben efectuarse en su área asignada del desarrollo para lograr que los resultados de este sean más resilientes frente a las amenazas tecnológicas</a:t>
            </a:r>
            <a:r>
              <a:rPr lang="en-US" sz="1400" b="0" kern="1200" dirty="0">
                <a:solidFill>
                  <a:schemeClr val="tx1"/>
                </a:solidFill>
                <a:effectLst/>
                <a:latin typeface="+mn-lt"/>
                <a:ea typeface="ＭＳ Ｐゴシック" charset="0"/>
                <a:cs typeface="Arial" charset="0"/>
              </a:rPr>
              <a:t>?</a:t>
            </a:r>
          </a:p>
          <a:p>
            <a:pPr marL="806450" lvl="1" indent="-285750" algn="l"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¿Cuáles son los actores relevantes en su área asignada del desarrollo que necesitan apoyo para el desarrollo de capacidades, a fin de gestionar mejor los riesgos relacionados con las amenazas tecnológicas? ¿Cuáles son las capacidades que deben fortalecerse</a:t>
            </a:r>
            <a:r>
              <a:rPr lang="en-US" sz="1400" b="0" kern="1200" dirty="0">
                <a:solidFill>
                  <a:schemeClr val="tx1"/>
                </a:solidFill>
                <a:effectLst/>
                <a:latin typeface="+mn-lt"/>
                <a:ea typeface="ＭＳ Ｐゴシック" charset="0"/>
                <a:cs typeface="Arial" charset="0"/>
              </a:rPr>
              <a:t>?</a:t>
            </a:r>
          </a:p>
          <a:p>
            <a:pPr marL="806450" lvl="1" indent="-285750" algn="l" fontAlgn="base">
              <a:buFont typeface="Arial" panose="020B0604020202020204" pitchFamily="34" charset="0"/>
              <a:buChar char="•"/>
            </a:pPr>
            <a:endParaRPr lang="en-US" sz="1400" b="0" kern="120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¿Están contribuyendo las decisiones de desarrollo en su área asignada dentro de este a aumentar riesgos de este tipo de amenaza</a:t>
            </a:r>
            <a:r>
              <a:rPr lang="en-US" sz="1400" b="0" kern="1200" dirty="0">
                <a:solidFill>
                  <a:schemeClr val="tx1"/>
                </a:solidFill>
                <a:effectLst/>
                <a:latin typeface="+mn-lt"/>
                <a:ea typeface="ＭＳ Ｐゴシック" charset="0"/>
                <a:cs typeface="Arial" charset="0"/>
              </a:rPr>
              <a:t>?</a:t>
            </a:r>
            <a:endParaRPr lang="en-GB" sz="1400" b="1" kern="1200" dirty="0">
              <a:solidFill>
                <a:schemeClr val="tx1"/>
              </a:solidFill>
              <a:effectLst/>
              <a:latin typeface="+mn-lt"/>
              <a:ea typeface="ＭＳ Ｐゴシック" charset="0"/>
              <a:cs typeface="Arial" charset="0"/>
            </a:endParaRPr>
          </a:p>
          <a:p>
            <a:pPr fontAlgn="base"/>
            <a:endParaRPr lang="en-US"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Manuscrito para presentar la ilustración:</a:t>
            </a:r>
          </a:p>
          <a:p>
            <a:pPr fontAlgn="base"/>
            <a:endParaRPr lang="en-US" sz="1400" b="1" kern="1200" dirty="0">
              <a:solidFill>
                <a:schemeClr val="tx1"/>
              </a:solidFill>
              <a:effectLst/>
              <a:latin typeface="+mn-lt"/>
              <a:ea typeface="ＭＳ Ｐゴシック" charset="0"/>
              <a:cs typeface="Arial" charset="0"/>
            </a:endParaRPr>
          </a:p>
          <a:p>
            <a:pPr fontAlgn="base"/>
            <a:r>
              <a:rPr lang="es-CR" noProof="0" dirty="0"/>
              <a:t>Las amenazas tecnológicas surgen de la posibilidad de que falle una tecnología existente o emergente. Estas amenazas están aumentando debido al ámbito de la expansión tecnológica y hay tecnologías que no se han sometido relativamente a prueba o están sujetas a usos no deseados.  Las amenazas tecnológicas incluyen todos los sistemas de transporte (terrestre, marítimo y aéreo) y pueden repercutir en aquellas infraestructuras que apoyan estos sistemas, tales como servicios públicos y privados. Asimismo, la radiación y los materiales nucleares pueden dar origen a amenazas, lo que incluye accidentes en plantas nucleares, accidentes con equipos industriales radioactivos y el uso indebido de armas nucleares. Una nueva serie de riesgos tecnológicos emergentes bajo el Marco de Sendai incluye amenazas relacionadas con las tecnologías de la información y la comunicación. Existe una dependencia creciente y continua de estas tecnologías para poder respaldar el funcionamiento de infraestructura esencial, tales como servicios bancarios, transporte, energía, educación y muchos otros servicios que representan un componente importante para las ciudades inteligentes emergentes, conceptos para el desarrollo de pueblos, empresas, negocios y viviendas. </a:t>
            </a:r>
          </a:p>
          <a:p>
            <a:pPr fontAlgn="base"/>
            <a:endParaRPr lang="es-CR" sz="1400" b="1" kern="1200" noProof="0" dirty="0">
              <a:solidFill>
                <a:schemeClr val="tx1"/>
              </a:solidFill>
              <a:effectLst/>
              <a:latin typeface="+mn-lt"/>
              <a:ea typeface="ＭＳ Ｐゴシック" charset="0"/>
              <a:cs typeface="Arial" charset="0"/>
            </a:endParaRPr>
          </a:p>
          <a:p>
            <a:pPr fontAlgn="base"/>
            <a:r>
              <a:rPr lang="es-CR" sz="1400" b="0" kern="1200" noProof="0" dirty="0">
                <a:solidFill>
                  <a:schemeClr val="tx1"/>
                </a:solidFill>
                <a:effectLst/>
                <a:latin typeface="+mn-lt"/>
                <a:ea typeface="ＭＳ Ｐゴシック" charset="0"/>
                <a:cs typeface="Arial" charset="0"/>
              </a:rPr>
              <a:t>Cuando una comunidad, bien o ecosistemas que carecen de las capacidades necesarias para gestionar el riesgo se exponen a amenazas tecnológicas (por ejemplo, derrames químicos, un accidente radioactivo u otra producción o consumo irresponsable), esta exposición puede dar origen a la pérdida de vidas y al deterioro de la salud humana y animal, así como a daños, destrucción o contaminación de bienes, infraestructura, cultivos o ecosistemas. </a:t>
            </a:r>
          </a:p>
          <a:p>
            <a:pPr fontAlgn="base"/>
            <a:endParaRPr lang="en-US" sz="1400" b="0" kern="1200" dirty="0">
              <a:solidFill>
                <a:schemeClr val="tx1"/>
              </a:solidFill>
              <a:effectLst/>
              <a:latin typeface="+mn-lt"/>
              <a:ea typeface="ＭＳ Ｐゴシック" charset="0"/>
              <a:cs typeface="Arial" charset="0"/>
            </a:endParaRPr>
          </a:p>
          <a:p>
            <a:pPr fontAlgn="base"/>
            <a:r>
              <a:rPr lang="es-CR" sz="1400" b="0" kern="1200" noProof="0" dirty="0">
                <a:solidFill>
                  <a:schemeClr val="tx1"/>
                </a:solidFill>
                <a:effectLst/>
                <a:latin typeface="+mn-lt"/>
                <a:ea typeface="ＭＳ Ｐゴシック" charset="0"/>
                <a:cs typeface="Arial" charset="0"/>
              </a:rPr>
              <a:t>Estos efectos inmediatos pueden repercutir negativamente en:</a:t>
            </a:r>
          </a:p>
          <a:p>
            <a:pPr marL="285750" indent="-285750" fontAlgn="base">
              <a:buFontTx/>
              <a:buChar char="-"/>
            </a:pPr>
            <a:r>
              <a:rPr lang="es-CR" sz="1400" b="0" kern="1200" noProof="0" dirty="0">
                <a:solidFill>
                  <a:schemeClr val="tx1"/>
                </a:solidFill>
                <a:effectLst/>
                <a:latin typeface="+mn-lt"/>
                <a:ea typeface="ＭＳ Ｐゴシック" charset="0"/>
                <a:cs typeface="Arial" charset="0"/>
              </a:rPr>
              <a:t>La seguridad alimentaria.</a:t>
            </a:r>
          </a:p>
          <a:p>
            <a:pPr marL="285750" indent="-285750" fontAlgn="base">
              <a:buFontTx/>
              <a:buChar char="-"/>
            </a:pPr>
            <a:r>
              <a:rPr lang="es-CR" sz="1400" b="0" kern="1200" noProof="0" dirty="0">
                <a:solidFill>
                  <a:schemeClr val="tx1"/>
                </a:solidFill>
                <a:effectLst/>
                <a:latin typeface="+mn-lt"/>
                <a:ea typeface="ＭＳ Ｐゴシック" charset="0"/>
                <a:cs typeface="Arial" charset="0"/>
              </a:rPr>
              <a:t>La salud y el bienestar.</a:t>
            </a:r>
          </a:p>
          <a:p>
            <a:pPr marL="285750" indent="-285750" fontAlgn="base">
              <a:buFontTx/>
              <a:buChar char="-"/>
            </a:pPr>
            <a:r>
              <a:rPr lang="es-CR" sz="1400" b="0" kern="1200" noProof="0" dirty="0">
                <a:solidFill>
                  <a:schemeClr val="tx1"/>
                </a:solidFill>
                <a:effectLst/>
                <a:latin typeface="+mn-lt"/>
                <a:ea typeface="ＭＳ Ｐゴシック" charset="0"/>
                <a:cs typeface="Arial" charset="0"/>
              </a:rPr>
              <a:t>El acceso a agua limpia.</a:t>
            </a:r>
          </a:p>
          <a:p>
            <a:pPr marL="285750" indent="-285750" fontAlgn="base">
              <a:buFontTx/>
              <a:buChar char="-"/>
            </a:pPr>
            <a:r>
              <a:rPr lang="es-CR" sz="1400" b="0" kern="1200" noProof="0" dirty="0">
                <a:solidFill>
                  <a:schemeClr val="tx1"/>
                </a:solidFill>
                <a:effectLst/>
                <a:latin typeface="+mn-lt"/>
                <a:ea typeface="ＭＳ Ｐゴシック" charset="0"/>
                <a:cs typeface="Arial" charset="0"/>
              </a:rPr>
              <a:t>El acceso a energía.</a:t>
            </a:r>
          </a:p>
          <a:p>
            <a:pPr marL="285750" indent="-285750" fontAlgn="base">
              <a:buFontTx/>
              <a:buChar char="-"/>
            </a:pPr>
            <a:r>
              <a:rPr lang="es-CR" sz="1400" b="0" kern="1200" noProof="0" dirty="0">
                <a:solidFill>
                  <a:schemeClr val="tx1"/>
                </a:solidFill>
                <a:effectLst/>
                <a:latin typeface="+mn-lt"/>
                <a:ea typeface="ＭＳ Ｐゴシック" charset="0"/>
                <a:cs typeface="Arial" charset="0"/>
              </a:rPr>
              <a:t>La seguridad y la resiliencia de los asentamientos humanos. </a:t>
            </a:r>
          </a:p>
          <a:p>
            <a:pPr marL="285750" indent="-285750" fontAlgn="base">
              <a:buFontTx/>
              <a:buChar char="-"/>
            </a:pPr>
            <a:r>
              <a:rPr lang="es-CR" sz="1400" b="0" kern="1200" noProof="0" dirty="0">
                <a:solidFill>
                  <a:schemeClr val="tx1"/>
                </a:solidFill>
                <a:effectLst/>
                <a:latin typeface="+mn-lt"/>
                <a:ea typeface="ＭＳ Ｐゴシック" charset="0"/>
                <a:cs typeface="Arial" charset="0"/>
              </a:rPr>
              <a:t>La seguridad de los ecosistemas terrestres y subacuáticos. </a:t>
            </a:r>
          </a:p>
          <a:p>
            <a:pPr marL="0" indent="0" fontAlgn="base">
              <a:buFontTx/>
              <a:buNone/>
            </a:pPr>
            <a:endParaRPr lang="en-US" sz="1400" b="0" kern="1200" dirty="0">
              <a:solidFill>
                <a:schemeClr val="tx1"/>
              </a:solidFill>
              <a:effectLst/>
              <a:latin typeface="+mn-lt"/>
              <a:ea typeface="ＭＳ Ｐゴシック" charset="0"/>
              <a:cs typeface="Arial" charset="0"/>
            </a:endParaRPr>
          </a:p>
          <a:p>
            <a:pPr marL="0" indent="0" fontAlgn="base">
              <a:buFontTx/>
              <a:buNone/>
            </a:pPr>
            <a:r>
              <a:rPr lang="es-CR" sz="1400" b="0" kern="1200" noProof="0" dirty="0">
                <a:solidFill>
                  <a:schemeClr val="tx1"/>
                </a:solidFill>
                <a:effectLst/>
                <a:latin typeface="+mn-lt"/>
                <a:ea typeface="ＭＳ Ｐゴシック" charset="0"/>
                <a:cs typeface="Arial" charset="0"/>
              </a:rPr>
              <a:t>Estos efectos en las personas, los bienes, la infraestructura y los ecosistemas pueden contribuir a:</a:t>
            </a:r>
          </a:p>
          <a:p>
            <a:pPr marL="285750" indent="-285750" fontAlgn="base">
              <a:buFontTx/>
              <a:buChar char="-"/>
            </a:pPr>
            <a:r>
              <a:rPr lang="es-CR" sz="1400" b="0" kern="1200" noProof="0" dirty="0">
                <a:solidFill>
                  <a:schemeClr val="tx1"/>
                </a:solidFill>
                <a:effectLst/>
                <a:latin typeface="+mn-lt"/>
                <a:ea typeface="ＭＳ Ｐゴシック" charset="0"/>
                <a:cs typeface="Arial" charset="0"/>
              </a:rPr>
              <a:t>Interrumpir servicios públicos y educativos. </a:t>
            </a:r>
          </a:p>
          <a:p>
            <a:pPr marL="285750" indent="-285750" fontAlgn="base">
              <a:buFontTx/>
              <a:buChar char="-"/>
            </a:pPr>
            <a:r>
              <a:rPr lang="es-CR" sz="1400" b="0" kern="1200" noProof="0" dirty="0">
                <a:solidFill>
                  <a:schemeClr val="tx1"/>
                </a:solidFill>
                <a:effectLst/>
                <a:latin typeface="+mn-lt"/>
                <a:ea typeface="ＭＳ Ｐゴシック" charset="0"/>
                <a:cs typeface="Arial" charset="0"/>
              </a:rPr>
              <a:t>Interrumpir actividades económicas y la confiabilidad de los servicios públicos que permiten el funcionamiento de la industria y el comercio. </a:t>
            </a:r>
          </a:p>
          <a:p>
            <a:pPr marL="0" indent="0" fontAlgn="base">
              <a:buFontTx/>
              <a:buNone/>
            </a:pPr>
            <a:endParaRPr lang="es-CR" sz="1400" b="0" kern="1200" noProof="0" dirty="0">
              <a:solidFill>
                <a:schemeClr val="tx1"/>
              </a:solidFill>
              <a:effectLst/>
              <a:latin typeface="+mn-lt"/>
              <a:ea typeface="ＭＳ Ｐゴシック" charset="0"/>
              <a:cs typeface="Arial" charset="0"/>
            </a:endParaRPr>
          </a:p>
          <a:p>
            <a:pPr marL="0" indent="0" fontAlgn="base">
              <a:buFontTx/>
              <a:buNone/>
            </a:pPr>
            <a:r>
              <a:rPr lang="es-CR" sz="1400" b="0" kern="1200" noProof="0" dirty="0">
                <a:solidFill>
                  <a:schemeClr val="tx1"/>
                </a:solidFill>
                <a:effectLst/>
                <a:latin typeface="+mn-lt"/>
                <a:ea typeface="ＭＳ Ｐゴシック" charset="0"/>
                <a:cs typeface="Arial" charset="0"/>
              </a:rPr>
              <a:t>Los efectos combinados de la pérdida de bienes, la interrupción de servicios y medios de vida afianzan la pobreza y las desigualdades existentes, todo lo cual repercute en aquellos que se han quedado aún más atrás, profundizando así esas desigualdades. </a:t>
            </a:r>
            <a:endParaRPr lang="es-CR" sz="1400" kern="1200" noProof="0" dirty="0">
              <a:solidFill>
                <a:schemeClr val="tx1"/>
              </a:solidFill>
              <a:effectLst/>
              <a:latin typeface="+mn-lt"/>
              <a:ea typeface="ＭＳ Ｐゴシック" charset="0"/>
              <a:cs typeface="Arial" charset="0"/>
            </a:endParaRPr>
          </a:p>
          <a:p>
            <a:pPr marL="0" indent="0" fontAlgn="base">
              <a:buFontTx/>
              <a:buNone/>
            </a:pPr>
            <a:endParaRPr lang="es-CR" sz="1400" b="0" kern="1200" noProof="0" dirty="0">
              <a:solidFill>
                <a:schemeClr val="tx1"/>
              </a:solidFill>
              <a:effectLst/>
              <a:latin typeface="+mn-lt"/>
              <a:ea typeface="ＭＳ Ｐゴシック" charset="0"/>
              <a:cs typeface="Arial" charset="0"/>
            </a:endParaRPr>
          </a:p>
          <a:p>
            <a:pPr marL="0" indent="0" fontAlgn="base">
              <a:buFontTx/>
              <a:buNone/>
            </a:pPr>
            <a:endParaRPr lang="en-US" sz="1400" b="0" kern="1200" dirty="0">
              <a:solidFill>
                <a:schemeClr val="tx1"/>
              </a:solidFill>
              <a:effectLst/>
              <a:latin typeface="+mn-lt"/>
              <a:ea typeface="ＭＳ Ｐゴシック" charset="0"/>
              <a:cs typeface="Arial" charset="0"/>
            </a:endParaRP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a:pPr>
                <a:defRPr/>
              </a:pPr>
              <a:t>6</a:t>
            </a:fld>
            <a:endParaRPr lang="fr-FR" dirty="0"/>
          </a:p>
        </p:txBody>
      </p:sp>
    </p:spTree>
    <p:extLst>
      <p:ext uri="{BB962C8B-B14F-4D97-AF65-F5344CB8AC3E}">
        <p14:creationId xmlns:p14="http://schemas.microsoft.com/office/powerpoint/2010/main" val="320219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25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419"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n-GB" sz="1400" b="0" i="0" kern="1200" dirty="0">
                <a:solidFill>
                  <a:schemeClr val="tx1"/>
                </a:solidFill>
                <a:effectLst/>
                <a:latin typeface="+mn-lt"/>
                <a:ea typeface="ＭＳ Ｐゴシック" charset="0"/>
                <a:cs typeface="Arial" charset="0"/>
              </a:rPr>
              <a:t>. </a:t>
            </a:r>
            <a:endParaRPr lang="en-GB" sz="1400" b="1" kern="1200" dirty="0">
              <a:solidFill>
                <a:schemeClr val="tx1"/>
              </a:solidFill>
              <a:effectLst/>
              <a:latin typeface="+mn-lt"/>
              <a:ea typeface="ＭＳ Ｐゴシック" charset="0"/>
              <a:cs typeface="Arial" charset="0"/>
            </a:endParaRPr>
          </a:p>
          <a:p>
            <a:pPr fontAlgn="base"/>
            <a:endParaRPr lang="en-US" sz="1400" b="1"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el </a:t>
            </a:r>
            <a:r>
              <a:rPr lang="es-CR" sz="1400" b="0" i="1" kern="1200" noProof="0" dirty="0">
                <a:solidFill>
                  <a:schemeClr val="tx1"/>
                </a:solidFill>
                <a:effectLst/>
                <a:latin typeface="+mn-lt"/>
                <a:ea typeface="ＭＳ Ｐゴシック" charset="0"/>
                <a:cs typeface="Arial" charset="0"/>
              </a:rPr>
              <a:t>Análisis Común de País/análisis de riesgos multidimensionales</a:t>
            </a:r>
            <a:r>
              <a:rPr lang="es-CR" sz="1400" b="0" kern="1200" noProof="0" dirty="0">
                <a:solidFill>
                  <a:schemeClr val="tx1"/>
                </a:solidFill>
                <a:effectLst/>
                <a:latin typeface="+mn-lt"/>
                <a:ea typeface="ＭＳ Ｐゴシック" charset="0"/>
                <a:cs typeface="Arial" charset="0"/>
              </a:rPr>
              <a:t>: </a:t>
            </a:r>
          </a:p>
          <a:p>
            <a:pPr marL="806450" lvl="1"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¿A qué amenazas climáticas de aparición lenta (incluida la degradación ambiental y de los ecosistemas) </a:t>
            </a:r>
            <a:r>
              <a:rPr lang="es-CR" sz="1400" b="0" kern="1200" dirty="0">
                <a:solidFill>
                  <a:schemeClr val="tx1"/>
                </a:solidFill>
                <a:effectLst/>
                <a:latin typeface="+mn-lt"/>
                <a:ea typeface="ＭＳ Ｐゴシック" charset="0"/>
                <a:cs typeface="Arial" charset="0"/>
              </a:rPr>
              <a:t>se encuentra expuesto el país actualmente</a:t>
            </a:r>
            <a:r>
              <a:rPr lang="es-CR" sz="1400" b="0" kern="1200" noProof="0" dirty="0">
                <a:solidFill>
                  <a:schemeClr val="tx1"/>
                </a:solidFill>
                <a:effectLst/>
                <a:latin typeface="+mn-lt"/>
                <a:ea typeface="ＭＳ Ｐゴシック" charset="0"/>
                <a:cs typeface="Arial" charset="0"/>
              </a:rPr>
              <a:t>? </a:t>
            </a:r>
            <a:r>
              <a:rPr lang="es-CR" sz="1400" b="0" kern="1200" dirty="0">
                <a:solidFill>
                  <a:schemeClr val="tx1"/>
                </a:solidFill>
                <a:effectLst/>
                <a:latin typeface="+mn-lt"/>
                <a:ea typeface="ＭＳ Ｐゴシック" charset="0"/>
                <a:cs typeface="Arial" charset="0"/>
              </a:rPr>
              <a:t>¿De qué forma repercuten estas amenazas en el desarrollo nacional? ¿Cómo afectan estas amenazas a los grupos y las personas más vulnerables</a:t>
            </a:r>
            <a:r>
              <a:rPr lang="es-CR" sz="1400" b="0" kern="1200" noProof="0" dirty="0">
                <a:solidFill>
                  <a:schemeClr val="tx1"/>
                </a:solidFill>
                <a:effectLst/>
                <a:latin typeface="+mn-lt"/>
                <a:ea typeface="ＭＳ Ｐゴシック" charset="0"/>
                <a:cs typeface="Arial" charset="0"/>
              </a:rPr>
              <a:t>?</a:t>
            </a: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¿Hay alguna amenaza </a:t>
            </a:r>
            <a:r>
              <a:rPr lang="es-CR" sz="1400" b="0" kern="1200" noProof="0" dirty="0">
                <a:solidFill>
                  <a:schemeClr val="tx1"/>
                </a:solidFill>
                <a:effectLst/>
                <a:latin typeface="+mn-lt"/>
                <a:ea typeface="ＭＳ Ｐゴシック" charset="0"/>
                <a:cs typeface="Arial" charset="0"/>
              </a:rPr>
              <a:t>climática de aparición lenta (incluida la degradación ambiental y de los ecosistemas)</a:t>
            </a:r>
            <a:r>
              <a:rPr lang="es-CR" sz="1400" b="0" kern="1200" dirty="0">
                <a:solidFill>
                  <a:schemeClr val="tx1"/>
                </a:solidFill>
                <a:effectLst/>
                <a:latin typeface="+mn-lt"/>
                <a:ea typeface="ＭＳ Ｐゴシック" charset="0"/>
                <a:cs typeface="Arial" charset="0"/>
              </a:rPr>
              <a:t> a la que probablemente el país esté más expuesto en el futuro debido a las decisiones de desarrollo o al cambio climático? ¿De qué manera repercutirá esto en el desarrollo nacional y en los grupos y las personas más vulnerables? ¿Aumentará esto el grado de vulnerabilidad de otros grupos o personas</a:t>
            </a:r>
            <a:r>
              <a:rPr lang="es-CR" sz="1400" b="0" kern="1200" noProof="0" dirty="0">
                <a:solidFill>
                  <a:schemeClr val="tx1"/>
                </a:solidFill>
                <a:effectLst/>
                <a:latin typeface="+mn-lt"/>
                <a:ea typeface="ＭＳ Ｐゴシック" charset="0"/>
                <a:cs typeface="Arial" charset="0"/>
              </a:rPr>
              <a:t>?</a:t>
            </a: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285750" indent="-285750" algn="l"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generales </a:t>
            </a:r>
            <a:r>
              <a:rPr lang="es-CR" sz="1400" b="0" kern="1200" noProof="0" dirty="0">
                <a:solidFill>
                  <a:schemeClr val="tx1"/>
                </a:solidFill>
                <a:effectLst/>
                <a:latin typeface="+mn-lt"/>
                <a:ea typeface="ＭＳ Ｐゴシック" charset="0"/>
                <a:cs typeface="Arial" charset="0"/>
              </a:rPr>
              <a:t>del Marco de Cooperación para </a:t>
            </a:r>
            <a:r>
              <a:rPr lang="es-CR" sz="1400" b="0" i="1" kern="1200" noProof="0" dirty="0">
                <a:solidFill>
                  <a:schemeClr val="tx1"/>
                </a:solidFill>
                <a:effectLst/>
                <a:latin typeface="+mn-lt"/>
                <a:ea typeface="ＭＳ Ｐゴシック" charset="0"/>
                <a:cs typeface="Arial" charset="0"/>
              </a:rPr>
              <a:t>soluciones estratégicas de desarrollo/áreas de resultados</a:t>
            </a:r>
            <a:r>
              <a:rPr lang="es-CR" sz="1400" b="0" kern="1200" noProof="0" dirty="0">
                <a:solidFill>
                  <a:schemeClr val="tx1"/>
                </a:solidFill>
                <a:effectLst/>
                <a:latin typeface="+mn-lt"/>
                <a:ea typeface="ＭＳ Ｐゴシック" charset="0"/>
                <a:cs typeface="Arial" charset="0"/>
              </a:rPr>
              <a:t>: </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¿De qué forma han afectado las </a:t>
            </a:r>
            <a:r>
              <a:rPr lang="es-CR" sz="1400" b="0" kern="1200" noProof="0" dirty="0">
                <a:solidFill>
                  <a:schemeClr val="tx1"/>
                </a:solidFill>
                <a:effectLst/>
                <a:latin typeface="+mn-lt"/>
                <a:ea typeface="ＭＳ Ｐゴシック" charset="0"/>
                <a:cs typeface="Arial" charset="0"/>
              </a:rPr>
              <a:t>amenazas climáticas de aparición lenta (incluida la degradación ambiental y de los ecosistemas) </a:t>
            </a:r>
            <a:r>
              <a:rPr lang="es-CR" sz="1400" b="0" kern="1200" dirty="0">
                <a:solidFill>
                  <a:schemeClr val="tx1"/>
                </a:solidFill>
                <a:effectLst/>
                <a:latin typeface="+mn-lt"/>
                <a:ea typeface="ＭＳ Ｐゴシック" charset="0"/>
                <a:cs typeface="Arial" charset="0"/>
              </a:rPr>
              <a:t>su área asignada del desarrollo con anterioridad</a:t>
            </a:r>
            <a:r>
              <a:rPr lang="es-CR" sz="1400" b="0" kern="1200" noProof="0" dirty="0">
                <a:solidFill>
                  <a:schemeClr val="tx1"/>
                </a:solidFill>
                <a:effectLst/>
                <a:latin typeface="+mn-lt"/>
                <a:ea typeface="ＭＳ Ｐゴシック" charset="0"/>
                <a:cs typeface="Arial" charset="0"/>
              </a:rPr>
              <a:t>? </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¿De qué forma es probable que las </a:t>
            </a:r>
            <a:r>
              <a:rPr lang="es-CR" sz="1400" b="0" kern="1200" noProof="0" dirty="0">
                <a:solidFill>
                  <a:schemeClr val="tx1"/>
                </a:solidFill>
                <a:effectLst/>
                <a:latin typeface="+mn-lt"/>
                <a:ea typeface="ＭＳ Ｐゴシック" charset="0"/>
                <a:cs typeface="Arial" charset="0"/>
              </a:rPr>
              <a:t>amenazas climáticas de aparición lenta (incluida la degradación ambiental y de los ecosistemas) </a:t>
            </a:r>
            <a:r>
              <a:rPr lang="es-CR" sz="1400" b="0" kern="1200" dirty="0">
                <a:solidFill>
                  <a:schemeClr val="tx1"/>
                </a:solidFill>
                <a:effectLst/>
                <a:latin typeface="+mn-lt"/>
                <a:ea typeface="ＭＳ Ｐゴシック" charset="0"/>
                <a:cs typeface="Arial" charset="0"/>
              </a:rPr>
              <a:t>afecten su área asignada del desarrollo en el futuro</a:t>
            </a:r>
            <a:r>
              <a:rPr lang="es-CR" sz="1400" b="0" kern="1200" noProof="0" dirty="0">
                <a:solidFill>
                  <a:schemeClr val="tx1"/>
                </a:solidFill>
                <a:effectLst/>
                <a:latin typeface="+mn-lt"/>
                <a:ea typeface="ＭＳ Ｐゴシック" charset="0"/>
                <a:cs typeface="Arial" charset="0"/>
              </a:rPr>
              <a:t>?</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¿Qué cambios deben efectuarse en su área asignada del desarrollo para lograr que los resultados de este sean más resilientes frente a las </a:t>
            </a:r>
            <a:r>
              <a:rPr lang="es-CR" sz="1400" b="0" kern="1200" noProof="0" dirty="0">
                <a:solidFill>
                  <a:schemeClr val="tx1"/>
                </a:solidFill>
                <a:effectLst/>
                <a:latin typeface="+mn-lt"/>
                <a:ea typeface="ＭＳ Ｐゴシック" charset="0"/>
                <a:cs typeface="Arial" charset="0"/>
              </a:rPr>
              <a:t>amenazas climáticas de aparición lenta (incluida la degradación ambiental y de los ecosistemas)?</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¿Cuáles son los actores relevantes en su área asignada del desarrollo que necesitan apoyo para el desarrollo de capacidades, a fin de gestionar mejor los riesgos relacionados con las amenazas </a:t>
            </a:r>
            <a:r>
              <a:rPr lang="es-CR" sz="1400" b="0" kern="1200" noProof="0" dirty="0">
                <a:solidFill>
                  <a:schemeClr val="tx1"/>
                </a:solidFill>
                <a:effectLst/>
                <a:latin typeface="+mn-lt"/>
                <a:ea typeface="ＭＳ Ｐゴシック" charset="0"/>
                <a:cs typeface="Arial" charset="0"/>
              </a:rPr>
              <a:t>climáticas de aparición lenta (incluida la degradación ambiental y de los ecosistemas)</a:t>
            </a:r>
            <a:r>
              <a:rPr lang="es-CR" sz="1400" b="0" kern="1200" dirty="0">
                <a:solidFill>
                  <a:schemeClr val="tx1"/>
                </a:solidFill>
                <a:effectLst/>
                <a:latin typeface="+mn-lt"/>
                <a:ea typeface="ＭＳ Ｐゴシック" charset="0"/>
                <a:cs typeface="Arial" charset="0"/>
              </a:rPr>
              <a:t>? ¿Cuáles son las capacidades que deben fortalecerse</a:t>
            </a:r>
            <a:r>
              <a:rPr lang="es-CR" sz="1400" b="0" kern="1200" noProof="0" dirty="0">
                <a:solidFill>
                  <a:schemeClr val="tx1"/>
                </a:solidFill>
                <a:effectLst/>
                <a:latin typeface="+mn-lt"/>
                <a:ea typeface="ＭＳ Ｐゴシック" charset="0"/>
                <a:cs typeface="Arial" charset="0"/>
              </a:rPr>
              <a:t>?</a:t>
            </a:r>
          </a:p>
          <a:p>
            <a:pPr marL="806450" lvl="1" indent="-285750" algn="l"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algn="l"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¿Están contribuyendo las decisiones de desarrollo en su área asignada dentro de este a aumentar riesgos de este tipo de amenaza</a:t>
            </a:r>
            <a:r>
              <a:rPr lang="es-CR" sz="1400" b="0" kern="1200" noProof="0" dirty="0">
                <a:solidFill>
                  <a:schemeClr val="tx1"/>
                </a:solidFill>
                <a:effectLst/>
                <a:latin typeface="+mn-lt"/>
                <a:ea typeface="ＭＳ Ｐゴシック" charset="0"/>
                <a:cs typeface="Arial" charset="0"/>
              </a:rPr>
              <a:t>?</a:t>
            </a:r>
            <a:endParaRPr lang="es-CR" sz="1400" b="1" kern="1200" noProof="0" dirty="0">
              <a:solidFill>
                <a:schemeClr val="tx1"/>
              </a:solidFill>
              <a:effectLst/>
              <a:latin typeface="+mn-lt"/>
              <a:ea typeface="ＭＳ Ｐゴシック" charset="0"/>
              <a:cs typeface="Arial" charset="0"/>
            </a:endParaRPr>
          </a:p>
          <a:p>
            <a:pPr fontAlgn="base"/>
            <a:endParaRPr lang="en-US"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Manuscrito para presentar la ilustración:</a:t>
            </a:r>
          </a:p>
          <a:p>
            <a:pPr fontAlgn="base"/>
            <a:endParaRPr lang="en-US" sz="1400" b="1" i="1" kern="1200" dirty="0">
              <a:solidFill>
                <a:schemeClr val="tx1"/>
              </a:solidFill>
              <a:effectLst/>
              <a:latin typeface="+mn-lt"/>
              <a:ea typeface="ＭＳ Ｐゴシック" charset="0"/>
              <a:cs typeface="Arial" charset="0"/>
            </a:endParaRPr>
          </a:p>
          <a:p>
            <a:pPr algn="l" fontAlgn="base"/>
            <a:r>
              <a:rPr lang="es-419" sz="1800" b="0" dirty="0">
                <a:solidFill>
                  <a:srgbClr val="FFFFFF"/>
                </a:solidFill>
                <a:effectLst/>
                <a:latin typeface="Calibri" panose="020F0502020204030204" pitchFamily="34" charset="0"/>
                <a:ea typeface="Calibri" panose="020F0502020204030204" pitchFamily="34" charset="0"/>
                <a:cs typeface="Arial" panose="020B0604020202020204" pitchFamily="34" charset="0"/>
              </a:rPr>
              <a:t>Las amenazas relacionadas con la aparición lenta del cambio climático, tales como acidificación de los océanos, aumento del nivel del mar, aumento de la temperatura, desertificación y salinización, aumentan la presión en los asentamientos, el medio ambiente y los ecosistemas en el transcurso del tiempo. Los daños resultantes menoscaban lo siguiente:</a:t>
            </a:r>
            <a:endParaRPr lang="en-US" sz="1400" b="0" i="0" kern="1200" dirty="0">
              <a:solidFill>
                <a:schemeClr val="tx1"/>
              </a:solidFill>
              <a:effectLst/>
              <a:latin typeface="+mn-lt"/>
              <a:ea typeface="ＭＳ Ｐゴシック" charset="0"/>
              <a:cs typeface="Arial" charset="0"/>
            </a:endParaRPr>
          </a:p>
          <a:p>
            <a:pPr fontAlgn="base"/>
            <a:endParaRPr lang="en-US" sz="1400" b="0" i="0" kern="1200" dirty="0">
              <a:solidFill>
                <a:schemeClr val="tx1"/>
              </a:solidFill>
              <a:effectLst/>
              <a:latin typeface="+mn-lt"/>
              <a:ea typeface="ＭＳ Ｐゴシック" charset="0"/>
              <a:cs typeface="Arial" charset="0"/>
            </a:endParaRP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Acceso a agua limpia.</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Seguridad y resiliencia de los asentamientos. </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Salud de los ecosistemas terrestres y subacuáticos, lo que incluye la salud de las plantas, los animales y los peces. </a:t>
            </a:r>
          </a:p>
          <a:p>
            <a:pPr marL="285750" indent="-285750" fontAlgn="base">
              <a:buFontTx/>
              <a:buChar char="-"/>
            </a:pPr>
            <a:endParaRPr lang="es-CR" sz="1400" b="0" i="0" kern="1200" noProof="0" dirty="0">
              <a:solidFill>
                <a:schemeClr val="tx1"/>
              </a:solidFill>
              <a:effectLst/>
              <a:latin typeface="+mn-lt"/>
              <a:ea typeface="ＭＳ Ｐゴシック" charset="0"/>
              <a:cs typeface="Arial" charset="0"/>
            </a:endParaRPr>
          </a:p>
          <a:p>
            <a:pPr marL="0" indent="0" fontAlgn="base">
              <a:buFontTx/>
              <a:buNone/>
            </a:pPr>
            <a:r>
              <a:rPr lang="es-CR" sz="1400" b="0" i="0" kern="1200" noProof="0" dirty="0">
                <a:solidFill>
                  <a:schemeClr val="tx1"/>
                </a:solidFill>
                <a:effectLst/>
                <a:latin typeface="+mn-lt"/>
                <a:ea typeface="ＭＳ Ｐゴシック" charset="0"/>
                <a:cs typeface="Arial" charset="0"/>
              </a:rPr>
              <a:t>Los efectos de estos elementos estresantes en los sistemas alimentarios, infraestructura crítica y actividades económicas debilitan o menoscaban los avances para velar por que se logre lo siguiente: </a:t>
            </a:r>
          </a:p>
          <a:p>
            <a:pPr marL="0" indent="0" fontAlgn="base">
              <a:buFontTx/>
              <a:buNone/>
            </a:pPr>
            <a:endParaRPr lang="es-CR" sz="1400" b="0" i="0" kern="1200" noProof="0" dirty="0">
              <a:solidFill>
                <a:schemeClr val="tx1"/>
              </a:solidFill>
              <a:effectLst/>
              <a:latin typeface="+mn-lt"/>
              <a:ea typeface="ＭＳ Ｐゴシック" charset="0"/>
              <a:cs typeface="Arial" charset="0"/>
            </a:endParaRP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Hambre cero.</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Acceso a energía.</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Crecimiento económico y trabajos dignos. </a:t>
            </a:r>
          </a:p>
          <a:p>
            <a:pPr marL="285750" indent="-285750" fontAlgn="base">
              <a:buFontTx/>
              <a:buChar char="-"/>
            </a:pPr>
            <a:r>
              <a:rPr lang="es-CR" sz="1400" b="0" i="0" kern="1200" noProof="0" dirty="0">
                <a:solidFill>
                  <a:schemeClr val="tx1"/>
                </a:solidFill>
                <a:effectLst/>
                <a:latin typeface="+mn-lt"/>
                <a:ea typeface="ＭＳ Ｐゴシック" charset="0"/>
                <a:cs typeface="Arial" charset="0"/>
              </a:rPr>
              <a:t>Innovación, infraestructura e industria.</a:t>
            </a:r>
          </a:p>
          <a:p>
            <a:pPr marL="285750" indent="-285750" fontAlgn="base">
              <a:buFontTx/>
              <a:buChar char="-"/>
            </a:pPr>
            <a:endParaRPr lang="es-CR" sz="1400" b="0" i="0" kern="1200" noProof="0" dirty="0">
              <a:solidFill>
                <a:schemeClr val="tx1"/>
              </a:solidFill>
              <a:effectLst/>
              <a:latin typeface="+mn-lt"/>
              <a:ea typeface="ＭＳ Ｐゴシック" charset="0"/>
              <a:cs typeface="Arial" charset="0"/>
            </a:endParaRPr>
          </a:p>
          <a:p>
            <a:pPr marL="0" indent="0" fontAlgn="base">
              <a:buFontTx/>
              <a:buNone/>
            </a:pPr>
            <a:r>
              <a:rPr lang="es-CR" sz="1400" b="0" i="0" kern="1200" noProof="0" dirty="0">
                <a:solidFill>
                  <a:schemeClr val="tx1"/>
                </a:solidFill>
                <a:effectLst/>
                <a:latin typeface="+mn-lt"/>
                <a:ea typeface="ＭＳ Ｐゴシック" charset="0"/>
                <a:cs typeface="Arial" charset="0"/>
              </a:rPr>
              <a:t>En algunos casos, el surgimiento de ciertos choques climáticos repentinos, tales como tormentas e inundaciones, además de los factores estresantes, generan el desplazamiento de personas. En otros casos, las amenazas climáticas de aparición lenta dan origen a diversos impactos, tanto en los asentamientos como en las personas, los cuales van aumentando paulatinamente. Esto incluye resultados de salud más deficientes y tensiones sociales, tales como violencia en los hogares. Con el tiempo, los hogares que resultan afectados pueden empezar a aplicar mecanismos negativos de afrontamiento, tales como no permitir que los niños regresen a la escuela o explotar los ecosistemas de forma excesiva.</a:t>
            </a:r>
          </a:p>
          <a:p>
            <a:pPr marL="0" indent="0" fontAlgn="base">
              <a:buFontTx/>
              <a:buNone/>
            </a:pPr>
            <a:endParaRPr lang="es-CR" sz="1400" b="0" i="0" kern="1200" noProof="0" dirty="0">
              <a:solidFill>
                <a:schemeClr val="tx1"/>
              </a:solidFill>
              <a:effectLst/>
              <a:latin typeface="+mn-lt"/>
              <a:ea typeface="ＭＳ Ｐゴシック" charset="0"/>
              <a:cs typeface="Arial" charset="0"/>
            </a:endParaRPr>
          </a:p>
          <a:p>
            <a:pPr marL="0" indent="0" fontAlgn="base">
              <a:buFontTx/>
              <a:buNone/>
            </a:pPr>
            <a:r>
              <a:rPr lang="es-CR" sz="1400" b="0" i="0" kern="1200" noProof="0" dirty="0">
                <a:solidFill>
                  <a:schemeClr val="tx1"/>
                </a:solidFill>
                <a:effectLst/>
                <a:latin typeface="+mn-lt"/>
                <a:ea typeface="ＭＳ Ｐゴシック" charset="0"/>
                <a:cs typeface="Arial" charset="0"/>
              </a:rPr>
              <a:t>La combinación de los efectos de las amenazas climáticas de aparición lenta, la aplicación de mecanismos negativos de afrontamiento y el surgimiento de desastres más frecuentes afianzan la pobreza multidimensional y las desigualdades. Con el tiempo, las comunidades afectadas se van quedando rezagadas en comparación con el resto del país, lo que genera movimientos migratorios y hace que sea más difícil adaptar y mantener asentamientos humanos seguros y resilientes en las zonas afectadas por el cambio climático. </a:t>
            </a:r>
          </a:p>
          <a:p>
            <a:pPr marL="0" indent="0" fontAlgn="base">
              <a:buFontTx/>
              <a:buNone/>
            </a:pPr>
            <a:endParaRPr lang="en-US" sz="1400" b="0" i="0" kern="1200" dirty="0">
              <a:solidFill>
                <a:schemeClr val="tx1"/>
              </a:solidFill>
              <a:effectLst/>
              <a:latin typeface="+mn-lt"/>
              <a:ea typeface="ＭＳ Ｐゴシック" charset="0"/>
              <a:cs typeface="Arial" charset="0"/>
            </a:endParaRPr>
          </a:p>
          <a:p>
            <a:pPr marL="0" indent="0" fontAlgn="base">
              <a:buFontTx/>
              <a:buNone/>
            </a:pPr>
            <a:endParaRPr lang="en-US" sz="1400" b="0" i="0" kern="1200" dirty="0">
              <a:solidFill>
                <a:schemeClr val="tx1"/>
              </a:solidFill>
              <a:effectLst/>
              <a:latin typeface="+mn-lt"/>
              <a:ea typeface="ＭＳ Ｐゴシック" charset="0"/>
              <a:cs typeface="Arial" charset="0"/>
            </a:endParaRP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a:pPr>
                <a:defRPr/>
              </a:pPr>
              <a:t>7</a:t>
            </a:fld>
            <a:endParaRPr lang="fr-FR" dirty="0"/>
          </a:p>
        </p:txBody>
      </p:sp>
    </p:spTree>
    <p:extLst>
      <p:ext uri="{BB962C8B-B14F-4D97-AF65-F5344CB8AC3E}">
        <p14:creationId xmlns:p14="http://schemas.microsoft.com/office/powerpoint/2010/main" val="266151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32500" lnSpcReduction="20000"/>
          </a:bodyPr>
          <a:lstStyle/>
          <a:p>
            <a:pPr fontAlgn="base"/>
            <a:r>
              <a:rPr lang="en-GB" sz="1400" b="1" kern="1200" dirty="0">
                <a:solidFill>
                  <a:schemeClr val="tx1"/>
                </a:solidFill>
                <a:effectLst/>
                <a:latin typeface="+mn-lt"/>
                <a:ea typeface="ＭＳ Ｐゴシック" charset="0"/>
                <a:cs typeface="Arial" charset="0"/>
              </a:rPr>
              <a:t>Fuente: </a:t>
            </a:r>
          </a:p>
          <a:p>
            <a:pPr fontAlgn="base"/>
            <a:r>
              <a:rPr lang="en-GB" sz="1400" i="1" kern="1200" dirty="0">
                <a:solidFill>
                  <a:schemeClr val="tx1"/>
                </a:solidFill>
                <a:effectLst/>
                <a:latin typeface="+mn-lt"/>
                <a:ea typeface="ＭＳ Ｐゴシック" charset="0"/>
                <a:cs typeface="Arial" charset="0"/>
              </a:rPr>
              <a:t>The Human Cost of Disasters: An Overview of the Last 20 years.</a:t>
            </a:r>
            <a:r>
              <a:rPr lang="en-GB" sz="1400" kern="1200" dirty="0">
                <a:solidFill>
                  <a:schemeClr val="tx1"/>
                </a:solidFill>
                <a:effectLst/>
                <a:latin typeface="+mn-lt"/>
                <a:ea typeface="ＭＳ Ｐゴシック" charset="0"/>
                <a:cs typeface="Arial" charset="0"/>
              </a:rPr>
              <a:t> CRED, y UNDRR 2020. </a:t>
            </a:r>
            <a:r>
              <a:rPr lang="en-US" sz="1400" kern="1200" dirty="0">
                <a:solidFill>
                  <a:schemeClr val="tx1"/>
                </a:solidFill>
                <a:effectLst/>
                <a:latin typeface="+mn-lt"/>
                <a:ea typeface="ＭＳ Ｐゴシック" charset="0"/>
                <a:cs typeface="Arial" charset="0"/>
              </a:rPr>
              <a:t>​https://www.undrr.org/media/48008/download </a:t>
            </a:r>
            <a:endParaRPr lang="nb-NO" sz="1400" kern="1200" dirty="0">
              <a:solidFill>
                <a:schemeClr val="tx1"/>
              </a:solidFill>
              <a:effectLst/>
              <a:latin typeface="+mn-lt"/>
              <a:ea typeface="ＭＳ Ｐゴシック" charset="0"/>
              <a:cs typeface="Arial" charset="0"/>
            </a:endParaRPr>
          </a:p>
          <a:p>
            <a:pPr fontAlgn="base"/>
            <a:r>
              <a:rPr lang="en-GB" sz="1400" b="1" kern="1200" dirty="0">
                <a:solidFill>
                  <a:schemeClr val="tx1"/>
                </a:solidFill>
                <a:effectLst/>
                <a:latin typeface="+mn-lt"/>
                <a:ea typeface="ＭＳ Ｐゴシック" charset="0"/>
                <a:cs typeface="Arial" charset="0"/>
              </a:rPr>
              <a:t> </a:t>
            </a:r>
            <a:endParaRPr lang="nb-NO" sz="1400"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a:t>
            </a:r>
            <a:r>
              <a:rPr lang="es-CR"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a:t>
            </a:r>
            <a:r>
              <a:rPr lang="es-CR" sz="1400" b="0" i="1" kern="1200" noProof="0" dirty="0">
                <a:solidFill>
                  <a:schemeClr val="tx1"/>
                </a:solidFill>
                <a:effectLst/>
                <a:latin typeface="+mn-lt"/>
                <a:ea typeface="ＭＳ Ｐゴシック" charset="0"/>
                <a:cs typeface="Arial" charset="0"/>
              </a:rPr>
              <a:t>la teoría o las teorías del cambio generales </a:t>
            </a:r>
            <a:r>
              <a:rPr lang="es-CR" sz="1400" b="0" kern="1200" noProof="0" dirty="0">
                <a:solidFill>
                  <a:schemeClr val="tx1"/>
                </a:solidFill>
                <a:effectLst/>
                <a:latin typeface="+mn-lt"/>
                <a:ea typeface="ＭＳ Ｐゴシック" charset="0"/>
                <a:cs typeface="Arial" charset="0"/>
              </a:rPr>
              <a:t>del Marco de Cooperación para </a:t>
            </a:r>
            <a:r>
              <a:rPr lang="es-CR" sz="1400" b="0" i="1" kern="1200" noProof="0" dirty="0">
                <a:solidFill>
                  <a:schemeClr val="tx1"/>
                </a:solidFill>
                <a:effectLst/>
                <a:latin typeface="+mn-lt"/>
                <a:ea typeface="ＭＳ Ｐゴシック" charset="0"/>
                <a:cs typeface="Arial" charset="0"/>
              </a:rPr>
              <a:t>soluciones estratégicas de desarrollo/áreas de resultados</a:t>
            </a:r>
            <a:r>
              <a:rPr lang="es-CR" sz="1400" b="0" kern="1200" dirty="0">
                <a:solidFill>
                  <a:schemeClr val="tx1"/>
                </a:solidFill>
                <a:effectLst/>
                <a:latin typeface="+mn-lt"/>
                <a:ea typeface="ＭＳ Ｐゴシック" charset="0"/>
                <a:cs typeface="Arial" charset="0"/>
              </a:rPr>
              <a:t>:</a:t>
            </a: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¿Con qué frecuencia resulta afectado este país por desastres relacionados con amenazas biológicas, naturales, tecnológicas y climáticas de aparición lenta? ¿Es probable que esto cambie en el futuro debido a las decisiones de desarrollo o al cambio climático? </a:t>
            </a:r>
          </a:p>
          <a:p>
            <a:pPr marL="806450" lvl="1" indent="-285750"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¿Cuáles son los grupos de personas con mayores probabilidades de enfrentar efectos en la salud o incluso la muerte debido a desastres relacionados con amenazas biológicas, naturales o tecnológicas, o al cambio climático en el país? </a:t>
            </a:r>
          </a:p>
          <a:p>
            <a:pPr marL="806450" lvl="1" indent="-285750"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¿Cuáles son los grupos de personas con mayores probabilidades de resultar afectadas por los efectos del cambio climático y los desastres? Por ejemplo, personas que experimenten desplazamientos, la pérdida de sus hogares, la interrupción de sus medios de vida o de su educación, etc., debido a los efectos de los desastres relacionados con amenazas biológicas, naturales o tecnológicas.</a:t>
            </a:r>
          </a:p>
          <a:p>
            <a:pPr marL="806450" lvl="1" indent="-285750"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¿Cómo están afectando el cambio climático y los desastres relacionados con amenazas biológicas, naturales o tecnológicas (incluida la pandemia de COVID-19) la economía actual? ¿Cuáles son los sectores que resultan más afectados? ¿Cuáles son los sectores de la economía con una mayor probabilidad de resultar afectados en el futuro? </a:t>
            </a:r>
          </a:p>
          <a:p>
            <a:pPr marL="806450" lvl="1" indent="-285750" fontAlgn="base">
              <a:buFont typeface="Arial" panose="020B0604020202020204" pitchFamily="34" charset="0"/>
              <a:buChar char="•"/>
            </a:pPr>
            <a:endParaRPr lang="es-CR" sz="1400" b="0" kern="120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dirty="0">
                <a:solidFill>
                  <a:schemeClr val="tx1"/>
                </a:solidFill>
                <a:effectLst/>
                <a:latin typeface="+mn-lt"/>
                <a:ea typeface="ＭＳ Ｐゴシック" charset="0"/>
                <a:cs typeface="Arial" charset="0"/>
              </a:rPr>
              <a:t>¿Cuáles son los grupos de personas, sectores de la economía y servicios públicos que son más vulnerables a los efectos de los desastres y del cambio climático? ¿Qué intervenciones pueden ayudar a aumentar su resiliencia? </a:t>
            </a:r>
          </a:p>
          <a:p>
            <a:pPr fontAlgn="base"/>
            <a:endParaRPr lang="es-CR" sz="1400" b="1" kern="120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Manuscrito para presentar la ilustración: </a:t>
            </a:r>
          </a:p>
          <a:p>
            <a:pPr fontAlgn="base"/>
            <a:r>
              <a:rPr lang="es-CR" sz="1400" b="0" kern="1200" dirty="0">
                <a:solidFill>
                  <a:schemeClr val="tx1"/>
                </a:solidFill>
                <a:effectLst/>
                <a:latin typeface="+mn-lt"/>
                <a:ea typeface="ＭＳ Ｐゴシック" charset="0"/>
                <a:cs typeface="Arial" charset="0"/>
              </a:rPr>
              <a:t>Los</a:t>
            </a:r>
            <a:r>
              <a:rPr lang="es-CR" sz="1400" kern="120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datos de los últimos 20 años muestran un enorme aumento en el número de eventos registrados relacionados con desastres, así como el número de personas que resultaron afectadas y las pérdidas económicas que estos han ocasionado, en comparación con el período anterior de 20 años</a:t>
            </a:r>
            <a:r>
              <a:rPr lang="es-CR" sz="1400" kern="1200" dirty="0">
                <a:solidFill>
                  <a:schemeClr val="tx1"/>
                </a:solidFill>
                <a:effectLst/>
                <a:latin typeface="+mn-lt"/>
                <a:ea typeface="ＭＳ Ｐゴシック" charset="0"/>
                <a:cs typeface="Arial" charset="0"/>
              </a:rPr>
              <a:t>.​</a:t>
            </a:r>
          </a:p>
          <a:p>
            <a:pPr fontAlgn="base"/>
            <a:r>
              <a:rPr lang="es-CR" sz="1400" kern="1200" dirty="0">
                <a:solidFill>
                  <a:schemeClr val="tx1"/>
                </a:solidFill>
                <a:effectLst/>
                <a:latin typeface="+mn-lt"/>
                <a:ea typeface="ＭＳ Ｐゴシック" charset="0"/>
                <a:cs typeface="Arial" charset="0"/>
              </a:rPr>
              <a:t>​</a:t>
            </a:r>
          </a:p>
          <a:p>
            <a:pPr fontAlgn="base"/>
            <a:r>
              <a:rPr lang="es-CR" sz="1400" b="0" kern="1200" dirty="0">
                <a:solidFill>
                  <a:schemeClr val="tx1"/>
                </a:solidFill>
                <a:effectLst/>
                <a:latin typeface="+mn-lt"/>
                <a:ea typeface="ＭＳ Ｐゴシック" charset="0"/>
                <a:cs typeface="Arial" charset="0"/>
              </a:rPr>
              <a:t>Gran</a:t>
            </a:r>
            <a:r>
              <a:rPr lang="es-CR" sz="1400" kern="1200" dirty="0">
                <a:solidFill>
                  <a:schemeClr val="tx1"/>
                </a:solidFill>
                <a:effectLst/>
                <a:latin typeface="+mn-lt"/>
                <a:ea typeface="ＭＳ Ｐゴシック" charset="0"/>
                <a:cs typeface="Arial" charset="0"/>
              </a:rPr>
              <a:t>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gran parte de la diferencia entre 1980 y 1990 obedece a un aumento en los desastres meteorológicos</a:t>
            </a:r>
            <a:r>
              <a:rPr lang="es-CR" sz="1400" kern="1200" dirty="0">
                <a:solidFill>
                  <a:schemeClr val="tx1"/>
                </a:solidFill>
                <a:effectLst/>
                <a:latin typeface="+mn-lt"/>
                <a:ea typeface="ＭＳ Ｐゴシック" charset="0"/>
                <a:cs typeface="Arial" charset="0"/>
              </a:rPr>
              <a:t>. </a:t>
            </a:r>
          </a:p>
          <a:p>
            <a:pPr fontAlgn="base"/>
            <a:endParaRPr lang="es-CR" sz="1400" kern="1200" dirty="0">
              <a:solidFill>
                <a:schemeClr val="tx1"/>
              </a:solidFill>
              <a:effectLst/>
              <a:latin typeface="+mn-lt"/>
              <a:ea typeface="ＭＳ Ｐゴシック" charset="0"/>
              <a:cs typeface="Arial" charset="0"/>
            </a:endParaRPr>
          </a:p>
          <a:p>
            <a:pPr fontAlgn="base"/>
            <a:r>
              <a:rPr lang="es-CR" sz="1400" kern="1200" dirty="0">
                <a:solidFill>
                  <a:schemeClr val="tx1"/>
                </a:solidFill>
                <a:effectLst/>
                <a:latin typeface="+mn-lt"/>
                <a:ea typeface="ＭＳ Ｐゴシック" charset="0"/>
                <a:cs typeface="Arial" charset="0"/>
              </a:rPr>
              <a:t>El año 2019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fue el segundo año más caluroso que se ha registrado</a:t>
            </a:r>
            <a:r>
              <a:rPr lang="es-CR" sz="1400" kern="1200" dirty="0">
                <a:solidFill>
                  <a:schemeClr val="tx1"/>
                </a:solidFill>
                <a:effectLst/>
                <a:latin typeface="+mn-lt"/>
                <a:ea typeface="ＭＳ Ｐゴシック" charset="0"/>
                <a:cs typeface="Arial" charset="0"/>
              </a:rPr>
              <a:t>. Un </a:t>
            </a:r>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un aumento de entre 1,5° C y 2° C en la temperatura generará efectos considerables de índole socioeconómica, al igual que impactos en la salud y los ecosistemas. Con base en las Contribuciones Determinadas a Nivel Nacional (NDC, por sus siglas en inglés) actuales, el sistema climático va rumbo a un calentamiento de entre 2,9° C y 3.4°</a:t>
            </a:r>
            <a:r>
              <a:rPr lang="es-CR" sz="1400" kern="1200" dirty="0">
                <a:solidFill>
                  <a:schemeClr val="tx1"/>
                </a:solidFill>
                <a:effectLst/>
                <a:latin typeface="+mn-lt"/>
                <a:ea typeface="ＭＳ Ｐゴシック" charset="0"/>
                <a:cs typeface="Arial" charset="0"/>
              </a:rPr>
              <a:t>.​</a:t>
            </a:r>
          </a:p>
          <a:p>
            <a:pPr fontAlgn="base"/>
            <a:r>
              <a:rPr lang="es-CR" sz="1400" kern="120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Si bien las agencias encargadas de gestionar desastres han tenido éxito en sus esfuerzos para salvar muchas vidas cuando ocurren desastres, un aumento de 3° C en la temperatura a nivel mundial ocasionaría más cambios dramáticos que harían que muchas estrategias nacionales y locales para la reducción del riesgo de desastres y la adaptación al cambio climático sean totalmente obsoletas</a:t>
            </a:r>
            <a:r>
              <a:rPr lang="es-CR" sz="1400" kern="1200" dirty="0">
                <a:solidFill>
                  <a:schemeClr val="tx1"/>
                </a:solidFill>
                <a:effectLst/>
                <a:latin typeface="+mn-lt"/>
                <a:ea typeface="ＭＳ Ｐゴシック" charset="0"/>
                <a:cs typeface="Arial" charset="0"/>
              </a:rPr>
              <a:t>.​</a:t>
            </a:r>
          </a:p>
          <a:p>
            <a:pPr fontAlgn="base"/>
            <a:r>
              <a:rPr lang="es-CR" sz="1400" kern="120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Si bien las cifras incluidas en la transparencia son altas, estas no incluyen el costo humano de los desastres desencadenados por amenazas biológicas, tales como plagas de langostas o epidemias, ni desastres tecnológicos. Esas cifras solo incluyen amenazas naturales. Solicite a los participantes que se imaginen cuál sería una cifra exhaustiva solo para el año 2020, tomando en cuenta las temporadas tan activas de huracanes y ciclones que se experimentaron, la pandemia del COVID-19, los enjambres de langostas del desierto a nivel intercontinental y diversos desastres tecnológicos, como la explosión ocurrida en Beirut</a:t>
            </a:r>
            <a:r>
              <a:rPr lang="es-CR" sz="1400" kern="1200" dirty="0">
                <a:solidFill>
                  <a:schemeClr val="tx1"/>
                </a:solidFill>
                <a:effectLst/>
                <a:latin typeface="+mn-lt"/>
                <a:ea typeface="ＭＳ Ｐゴシック" charset="0"/>
                <a:cs typeface="Arial" charset="0"/>
              </a:rPr>
              <a:t>.​</a:t>
            </a:r>
          </a:p>
          <a:p>
            <a:pPr fontAlgn="base"/>
            <a:r>
              <a:rPr lang="es-CR" sz="1400" kern="120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Calibri" panose="020F0502020204030204" pitchFamily="34" charset="0"/>
                <a:cs typeface="Calibri" panose="020F0502020204030204" pitchFamily="34" charset="0"/>
              </a:rPr>
              <a:t>Los efectos de los desastres y del cambio climático menoscaban la sostenibilidad de los logros del desarrollo. También mencione que las actividades económicas que no toman en cuenta el riesgo dan origen a la acumulación de riesgos sistémicos en diversos sectores y que cuando estos riesgos se materializan, repercuten, retrasan y hasta revierten los avances alcanzados hacia la consecución de los Objetivos de Desarrollo Sostenible (ODS)</a:t>
            </a:r>
            <a:r>
              <a:rPr lang="es-CR" sz="1400" kern="1200" dirty="0">
                <a:solidFill>
                  <a:schemeClr val="tx1"/>
                </a:solidFill>
                <a:effectLst/>
                <a:latin typeface="+mn-lt"/>
                <a:ea typeface="ＭＳ Ｐゴシック" charset="0"/>
                <a:cs typeface="Arial" charset="0"/>
              </a:rPr>
              <a:t>.​</a:t>
            </a:r>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8</a:t>
            </a:fld>
            <a:endParaRPr lang="fr-FR" dirty="0"/>
          </a:p>
        </p:txBody>
      </p:sp>
    </p:spTree>
    <p:extLst>
      <p:ext uri="{BB962C8B-B14F-4D97-AF65-F5344CB8AC3E}">
        <p14:creationId xmlns:p14="http://schemas.microsoft.com/office/powerpoint/2010/main" val="286592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40000" lnSpcReduction="20000"/>
          </a:bodyPr>
          <a:lstStyle/>
          <a:p>
            <a:pPr fontAlgn="base"/>
            <a:r>
              <a:rPr lang="es-CR" sz="1100" b="1" kern="1200" noProof="0" dirty="0">
                <a:solidFill>
                  <a:schemeClr val="tx1"/>
                </a:solidFill>
                <a:effectLst/>
                <a:latin typeface="+mn-lt"/>
                <a:ea typeface="ＭＳ Ｐゴシック" charset="0"/>
                <a:cs typeface="Arial" charset="0"/>
              </a:rPr>
              <a:t>Fuente de la ilustración:</a:t>
            </a:r>
          </a:p>
          <a:p>
            <a:pPr fontAlgn="base"/>
            <a:r>
              <a:rPr lang="es-CR" sz="1100" b="0" kern="1200" dirty="0">
                <a:solidFill>
                  <a:schemeClr val="tx1"/>
                </a:solidFill>
                <a:effectLst/>
                <a:latin typeface="+mn-lt"/>
                <a:ea typeface="ＭＳ Ｐゴシック" charset="0"/>
                <a:cs typeface="Arial" charset="0"/>
              </a:rPr>
              <a:t>Basada en la </a:t>
            </a:r>
            <a:r>
              <a:rPr lang="es-419" sz="1400" i="1" dirty="0">
                <a:effectLst/>
                <a:latin typeface="Calibri" panose="020F0502020204030204" pitchFamily="34" charset="0"/>
                <a:ea typeface="Calibri" panose="020F0502020204030204" pitchFamily="34" charset="0"/>
              </a:rPr>
              <a:t>Guía para la integración de la reducción del riesgo de desastres y la adaptación al cambio climático en el Marco de Cooperación de las Naciones Unidas para el Desarrollo Sostenible</a:t>
            </a:r>
            <a:r>
              <a:rPr lang="es-CR" sz="1100" b="0" i="1" kern="1200" dirty="0">
                <a:solidFill>
                  <a:schemeClr val="tx1"/>
                </a:solidFill>
                <a:effectLst/>
                <a:latin typeface="+mn-lt"/>
                <a:ea typeface="ＭＳ Ｐゴシック" charset="0"/>
                <a:cs typeface="Arial" charset="0"/>
              </a:rPr>
              <a:t>. </a:t>
            </a:r>
            <a:r>
              <a:rPr lang="es-CR" sz="1100" b="0" i="0" kern="1200" dirty="0">
                <a:solidFill>
                  <a:schemeClr val="tx1"/>
                </a:solidFill>
                <a:effectLst/>
                <a:latin typeface="+mn-lt"/>
                <a:ea typeface="ＭＳ Ｐゴシック" charset="0"/>
                <a:cs typeface="Arial" charset="0"/>
              </a:rPr>
              <a:t>UNDRR 2020. https://unsdg.un.org/resources/integrating-disaster-risk-reduction-and-climate-change-adaptation-un-sustainable</a:t>
            </a:r>
            <a:r>
              <a:rPr lang="en-GB" sz="1400" b="0" i="0" kern="1200" dirty="0">
                <a:solidFill>
                  <a:schemeClr val="tx1"/>
                </a:solidFill>
                <a:effectLst/>
                <a:latin typeface="+mn-lt"/>
                <a:ea typeface="ＭＳ Ｐゴシック" charset="0"/>
                <a:cs typeface="Arial" charset="0"/>
              </a:rPr>
              <a:t>. </a:t>
            </a:r>
          </a:p>
          <a:p>
            <a:pPr fontAlgn="base"/>
            <a:endParaRPr lang="en-GB" sz="1400" b="0" i="0" kern="1200" dirty="0">
              <a:solidFill>
                <a:schemeClr val="tx1"/>
              </a:solidFill>
              <a:effectLst/>
              <a:latin typeface="+mn-lt"/>
              <a:ea typeface="ＭＳ Ｐゴシック" charset="0"/>
              <a:cs typeface="Arial" charset="0"/>
            </a:endParaRPr>
          </a:p>
          <a:p>
            <a:pPr fontAlgn="base"/>
            <a:r>
              <a:rPr lang="es-CR" sz="1400" b="1" kern="1200" noProof="0" dirty="0">
                <a:solidFill>
                  <a:schemeClr val="tx1"/>
                </a:solidFill>
                <a:effectLst/>
                <a:latin typeface="+mn-lt"/>
                <a:ea typeface="ＭＳ Ｐゴシック" charset="0"/>
                <a:cs typeface="Arial" charset="0"/>
              </a:rPr>
              <a:t>Puntos para fomentar el debate</a:t>
            </a:r>
            <a:r>
              <a:rPr lang="es-CR" sz="1400" b="1" kern="1200" dirty="0">
                <a:solidFill>
                  <a:schemeClr val="tx1"/>
                </a:solidFill>
                <a:effectLst/>
                <a:latin typeface="+mn-lt"/>
                <a:ea typeface="ＭＳ Ｐゴシック" charset="0"/>
                <a:cs typeface="Arial" charset="0"/>
              </a:rPr>
              <a:t>:</a:t>
            </a:r>
          </a:p>
          <a:p>
            <a:pPr marL="285750"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Para  aquellos grupos que estén trabajando en el </a:t>
            </a:r>
            <a:r>
              <a:rPr lang="es-CR" sz="1400" b="0" i="1" kern="1200" noProof="0" dirty="0">
                <a:solidFill>
                  <a:schemeClr val="tx1"/>
                </a:solidFill>
                <a:effectLst/>
                <a:latin typeface="+mn-lt"/>
                <a:ea typeface="ＭＳ Ｐゴシック" charset="0"/>
                <a:cs typeface="Arial" charset="0"/>
              </a:rPr>
              <a:t>Análisis Común de País/análisis de riesgos multidimensionales</a:t>
            </a:r>
            <a:r>
              <a:rPr lang="en-US" sz="1400" b="0" kern="1200" dirty="0">
                <a:solidFill>
                  <a:schemeClr val="tx1"/>
                </a:solidFill>
                <a:effectLst/>
                <a:latin typeface="+mn-lt"/>
                <a:ea typeface="ＭＳ Ｐゴシック" charset="0"/>
                <a:cs typeface="Arial" charset="0"/>
              </a:rPr>
              <a:t>: </a:t>
            </a:r>
          </a:p>
          <a:p>
            <a:pPr marL="806450" lvl="1"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¿Cuáles de estas amenazas ocurren con frecuencia en el contexto de su país? </a:t>
            </a: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¿Cuáles de estas amenazas ocurren de forma periódica en el contexto de su país? </a:t>
            </a: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¿Cuáles de estas amenazas presentan una mayor probabilidad de ocurrir con más frecuencia en el futuro debido al cambio climático o a las decisiones de desarrollo? </a:t>
            </a:r>
          </a:p>
          <a:p>
            <a:pPr marL="806450" lvl="1" indent="-285750" fontAlgn="base">
              <a:buFont typeface="Arial" panose="020B0604020202020204" pitchFamily="34" charset="0"/>
              <a:buChar char="•"/>
            </a:pPr>
            <a:endParaRPr lang="es-CR" sz="1400" b="0" kern="1200" noProof="0" dirty="0">
              <a:solidFill>
                <a:schemeClr val="tx1"/>
              </a:solidFill>
              <a:effectLst/>
              <a:latin typeface="+mn-lt"/>
              <a:ea typeface="ＭＳ Ｐゴシック" charset="0"/>
              <a:cs typeface="Arial" charset="0"/>
            </a:endParaRPr>
          </a:p>
          <a:p>
            <a:pPr marL="806450" lvl="1" indent="-285750" fontAlgn="base">
              <a:buFont typeface="Arial" panose="020B0604020202020204" pitchFamily="34" charset="0"/>
              <a:buChar char="•"/>
            </a:pPr>
            <a:r>
              <a:rPr lang="es-CR" sz="1400" b="0" kern="1200" noProof="0" dirty="0">
                <a:solidFill>
                  <a:schemeClr val="tx1"/>
                </a:solidFill>
                <a:effectLst/>
                <a:latin typeface="+mn-lt"/>
                <a:ea typeface="ＭＳ Ｐゴシック" charset="0"/>
                <a:cs typeface="Arial" charset="0"/>
              </a:rPr>
              <a:t>¿Hay cadenas de producción o de valor económicamente significativas en el país que dependen de insumos de otros países? ¿A qué amenazas están expuestos estos países (por ejemplo, países de origen del turismo, países de origen de partes manufacturadas, países de origen de productos agrícolas básicos, etc.)? </a:t>
            </a:r>
          </a:p>
          <a:p>
            <a:pPr fontAlgn="base"/>
            <a:endParaRPr lang="es-CR" sz="1400" b="1" kern="1200" noProof="0" dirty="0">
              <a:solidFill>
                <a:schemeClr val="tx1"/>
              </a:solidFill>
              <a:effectLst/>
              <a:latin typeface="+mn-lt"/>
              <a:ea typeface="ＭＳ Ｐゴシック" charset="0"/>
              <a:cs typeface="Arial" charset="0"/>
            </a:endParaRPr>
          </a:p>
          <a:p>
            <a:pPr fontAlgn="base"/>
            <a:r>
              <a:rPr lang="es-CR" sz="1400" b="1" kern="1200" dirty="0">
                <a:solidFill>
                  <a:schemeClr val="tx1"/>
                </a:solidFill>
                <a:effectLst/>
                <a:latin typeface="+mn-lt"/>
                <a:ea typeface="ＭＳ Ｐゴシック" charset="0"/>
                <a:cs typeface="Arial" charset="0"/>
              </a:rPr>
              <a:t>Manuscrito para presentar la ilustración</a:t>
            </a:r>
            <a:r>
              <a:rPr lang="es-CR" sz="1400" b="1" kern="1200" noProof="0" dirty="0">
                <a:solidFill>
                  <a:schemeClr val="tx1"/>
                </a:solidFill>
                <a:effectLst/>
                <a:latin typeface="+mn-lt"/>
                <a:ea typeface="ＭＳ Ｐゴシック" charset="0"/>
                <a:cs typeface="Arial" charset="0"/>
              </a:rPr>
              <a:t>: </a:t>
            </a:r>
          </a:p>
          <a:p>
            <a:pPr fontAlgn="base"/>
            <a:endParaRPr lang="es-CR" sz="1400" b="1" kern="1200" noProof="0" dirty="0">
              <a:solidFill>
                <a:schemeClr val="tx1"/>
              </a:solidFill>
              <a:effectLst/>
              <a:latin typeface="+mn-lt"/>
              <a:ea typeface="ＭＳ Ｐゴシック" charset="0"/>
              <a:cs typeface="Arial" charset="0"/>
            </a:endParaRPr>
          </a:p>
          <a:p>
            <a:pPr fontAlgn="base"/>
            <a:r>
              <a:rPr lang="es-CR" sz="1400" kern="1200" noProof="0" dirty="0">
                <a:solidFill>
                  <a:schemeClr val="tx1"/>
                </a:solidFill>
                <a:effectLst/>
                <a:latin typeface="+mn-lt"/>
                <a:ea typeface="ＭＳ Ｐゴシック" charset="0"/>
                <a:cs typeface="Arial" charset="0"/>
              </a:rPr>
              <a:t>Los riesgos climáticos y de desastres se generan cuando coinciden las amenazas, la exposición y las vulnerabilidades. Muchos tipos de amenazas pueden contribuir a originar consecuencias desastrosas. Esto incluye lo siguiente:</a:t>
            </a:r>
          </a:p>
          <a:p>
            <a:pPr fontAlgn="base"/>
            <a:endParaRPr lang="es-CR" sz="1400" kern="1200" noProof="0" dirty="0">
              <a:solidFill>
                <a:schemeClr val="tx1"/>
              </a:solidFill>
              <a:effectLst/>
              <a:latin typeface="+mn-lt"/>
              <a:ea typeface="ＭＳ Ｐゴシック" charset="0"/>
              <a:cs typeface="Arial" charset="0"/>
            </a:endParaRPr>
          </a:p>
          <a:p>
            <a:pPr fontAlgn="base"/>
            <a:r>
              <a:rPr lang="es-CR" sz="1400" kern="1200" noProof="0" dirty="0">
                <a:solidFill>
                  <a:schemeClr val="tx1"/>
                </a:solidFill>
                <a:effectLst/>
                <a:latin typeface="+mn-lt"/>
                <a:ea typeface="ＭＳ Ｐゴシック" charset="0"/>
                <a:cs typeface="Arial" charset="0"/>
              </a:rPr>
              <a:t>- Amenazas naturales. Algunos ejemplos de estas se mencionan alrededor del ícono </a:t>
            </a: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de movimientos sísmicos ubicado en la parte posterior de la transparencia</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 Amenazas biológicas, </a:t>
            </a: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cuyos ejemplos incluyen enfermedades y especies invasivas y se encuentran en la parte de la izquierda</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 </a:t>
            </a:r>
            <a:r>
              <a:rPr lang="es-419" sz="1800" kern="1200" noProof="0" dirty="0">
                <a:solidFill>
                  <a:srgbClr val="000000"/>
                </a:solidFill>
                <a:effectLst/>
                <a:latin typeface="Roboto" panose="02000000000000000000"/>
                <a:ea typeface="ＭＳ Ｐゴシック" charset="0"/>
                <a:cs typeface="Calibri" panose="020F0502020204030204" pitchFamily="34" charset="0"/>
              </a:rPr>
              <a:t>A</a:t>
            </a:r>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menazas tecnológicas, enumeradas en la parte de la derecha</a:t>
            </a:r>
            <a:r>
              <a:rPr lang="es-CR" sz="1400" kern="1200" noProof="0" dirty="0">
                <a:solidFill>
                  <a:schemeClr val="tx1"/>
                </a:solidFill>
                <a:effectLst/>
                <a:latin typeface="+mn-lt"/>
                <a:ea typeface="ＭＳ Ｐゴシック" charset="0"/>
                <a:cs typeface="Arial" charset="0"/>
              </a:rPr>
              <a:t>. ​</a:t>
            </a:r>
          </a:p>
          <a:p>
            <a:pPr fontAlgn="base"/>
            <a:r>
              <a:rPr lang="es-CR" sz="1400" kern="1200" noProof="0" dirty="0">
                <a:solidFill>
                  <a:schemeClr val="tx1"/>
                </a:solidFill>
                <a:effectLst/>
                <a:latin typeface="+mn-lt"/>
                <a:ea typeface="ＭＳ Ｐゴシック" charset="0"/>
                <a:cs typeface="Arial" charset="0"/>
              </a:rPr>
              <a:t>​</a:t>
            </a:r>
          </a:p>
          <a:p>
            <a:pPr fontAlgn="base"/>
            <a:r>
              <a:rPr lang="es-419" sz="1800" dirty="0">
                <a:solidFill>
                  <a:srgbClr val="000000"/>
                </a:solidFill>
                <a:effectLst/>
                <a:latin typeface="Roboto" panose="02000000000000000000"/>
                <a:ea typeface="Times New Roman" panose="02020603050405020304" pitchFamily="18" charset="0"/>
                <a:cs typeface="Calibri" panose="020F0502020204030204" pitchFamily="34" charset="0"/>
              </a:rPr>
              <a:t>En el contexto de la emergencia climática mundial, las amenazas que pueden poner en peligro el desarrollo también incluyen aquellas de aparición lenta que se relacionan con el cambio climático, tales como un aumento en el nivel del mar, temperaturas más altas, la pérdida de la diversidad biológica, la deforestación y la salinización (los participantes pueden observarlas en la parte inferior de la transparencia).</a:t>
            </a:r>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endParaRPr lang="es-CR" sz="1400" kern="1200" noProof="0" dirty="0">
              <a:solidFill>
                <a:schemeClr val="tx1"/>
              </a:solidFill>
              <a:effectLst/>
              <a:latin typeface="+mn-lt"/>
              <a:ea typeface="ＭＳ Ｐゴシック" charset="0"/>
              <a:cs typeface="Arial" charset="0"/>
            </a:endParaRPr>
          </a:p>
          <a:p>
            <a:pPr fontAlgn="base"/>
            <a:r>
              <a:rPr lang="en-GB" sz="1400" kern="1200" dirty="0">
                <a:solidFill>
                  <a:schemeClr val="tx1"/>
                </a:solidFill>
                <a:effectLst/>
                <a:latin typeface="+mn-lt"/>
                <a:ea typeface="ＭＳ Ｐゴシック" charset="0"/>
                <a:cs typeface="Arial" charset="0"/>
              </a:rPr>
              <a:t>​</a:t>
            </a:r>
            <a:endParaRPr lang="en-GB" b="1" u="none" dirty="0"/>
          </a:p>
        </p:txBody>
      </p:sp>
      <p:sp>
        <p:nvSpPr>
          <p:cNvPr id="4" name="Plassholder for lysbildenummer 3"/>
          <p:cNvSpPr>
            <a:spLocks noGrp="1"/>
          </p:cNvSpPr>
          <p:nvPr>
            <p:ph type="sldNum" sz="quarter" idx="5"/>
          </p:nvPr>
        </p:nvSpPr>
        <p:spPr/>
        <p:txBody>
          <a:bodyPr/>
          <a:lstStyle/>
          <a:p>
            <a:pPr>
              <a:defRPr/>
            </a:pPr>
            <a:fld id="{1F8CB188-3BCF-E145-90C3-B097D63711F6}" type="slidenum">
              <a:rPr lang="fr-FR" smtClean="0"/>
              <a:pPr>
                <a:defRPr/>
              </a:pPr>
              <a:t>9</a:t>
            </a:fld>
            <a:endParaRPr lang="fr-FR" dirty="0"/>
          </a:p>
        </p:txBody>
      </p:sp>
    </p:spTree>
    <p:extLst>
      <p:ext uri="{BB962C8B-B14F-4D97-AF65-F5344CB8AC3E}">
        <p14:creationId xmlns:p14="http://schemas.microsoft.com/office/powerpoint/2010/main" val="2425370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27" name="Picture 26" descr="A person riding a bike down a dirt road&#10;&#10;Description automatically generated">
            <a:extLst>
              <a:ext uri="{FF2B5EF4-FFF2-40B4-BE49-F238E27FC236}">
                <a16:creationId xmlns:a16="http://schemas.microsoft.com/office/drawing/2014/main" id="{4ED434B6-E5C8-4B87-9246-77439CB3DE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761" y="1548384"/>
            <a:ext cx="10848011" cy="6012880"/>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dirty="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dirty="0"/>
              <a:t>Click to add sub title</a:t>
            </a:r>
            <a:endParaRPr lang="en-GB" dirty="0"/>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7398946"/>
      </p:ext>
    </p:extLst>
  </p:cSld>
  <p:clrMapOvr>
    <a:masterClrMapping/>
  </p:clrMapOvr>
  <p:transition spd="slow">
    <p:push/>
  </p:transition>
  <p:extLst>
    <p:ext uri="{DCECCB84-F9BA-43D5-87BE-67443E8EF086}">
      <p15:sldGuideLst xmlns:p15="http://schemas.microsoft.com/office/powerpoint/2012/main">
        <p15:guide id="4" orient="horz" pos="4105" userDrawn="1">
          <p15:clr>
            <a:srgbClr val="FBAE40"/>
          </p15:clr>
        </p15:guide>
        <p15:guide id="5" orient="horz" pos="4468" userDrawn="1">
          <p15:clr>
            <a:srgbClr val="FBAE40"/>
          </p15:clr>
        </p15:guide>
        <p15:guide id="6" pos="32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397174786"/>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dirty="0">
                <a:latin typeface="Roboto Slab" pitchFamily="2" charset="0"/>
                <a:ea typeface="Roboto Slab" pitchFamily="2" charset="0"/>
              </a:rPr>
              <a:t>Insert quote here</a:t>
            </a:r>
            <a:endParaRPr lang="en-GB" dirty="0"/>
          </a:p>
        </p:txBody>
      </p:sp>
    </p:spTree>
    <p:extLst>
      <p:ext uri="{BB962C8B-B14F-4D97-AF65-F5344CB8AC3E}">
        <p14:creationId xmlns:p14="http://schemas.microsoft.com/office/powerpoint/2010/main" val="3213444645"/>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4189051965"/>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5AE78F-BCA2-41E8-83EC-5342FE7AB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675647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4328750"/>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dirty="0"/>
              <a:t>Enter a quote here or an illustration for the section.</a:t>
            </a:r>
            <a:endParaRPr lang="en-GB" dirty="0"/>
          </a:p>
        </p:txBody>
      </p:sp>
    </p:spTree>
    <p:extLst>
      <p:ext uri="{BB962C8B-B14F-4D97-AF65-F5344CB8AC3E}">
        <p14:creationId xmlns:p14="http://schemas.microsoft.com/office/powerpoint/2010/main" val="3678918519"/>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dirty="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062518446"/>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with image 1">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972093C-C1E5-6E4B-9376-5D64B92849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36" y="148326"/>
            <a:ext cx="10693400" cy="7126149"/>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3" name="Rectangle 6">
            <a:extLst>
              <a:ext uri="{FF2B5EF4-FFF2-40B4-BE49-F238E27FC236}">
                <a16:creationId xmlns:a16="http://schemas.microsoft.com/office/drawing/2014/main" id="{59389535-DF29-43CF-AD8B-3ACEDD3DEBF5}"/>
              </a:ext>
            </a:extLst>
          </p:cNvPr>
          <p:cNvSpPr/>
          <p:nvPr userDrawn="1"/>
        </p:nvSpPr>
        <p:spPr>
          <a:xfrm rot="10800000">
            <a:off x="-92765" y="-35793"/>
            <a:ext cx="10848013"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15" name="Rectangle 6">
            <a:extLst>
              <a:ext uri="{FF2B5EF4-FFF2-40B4-BE49-F238E27FC236}">
                <a16:creationId xmlns:a16="http://schemas.microsoft.com/office/drawing/2014/main" id="{B98D6954-A659-46FC-BD3B-3B4758E64D85}"/>
              </a:ext>
            </a:extLst>
          </p:cNvPr>
          <p:cNvSpPr/>
          <p:nvPr userDrawn="1"/>
        </p:nvSpPr>
        <p:spPr>
          <a:xfrm>
            <a:off x="-92761" y="3849861"/>
            <a:ext cx="10848012"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cxnSp>
        <p:nvCxnSpPr>
          <p:cNvPr id="17" name="Straight Connector 16">
            <a:extLst>
              <a:ext uri="{FF2B5EF4-FFF2-40B4-BE49-F238E27FC236}">
                <a16:creationId xmlns:a16="http://schemas.microsoft.com/office/drawing/2014/main" id="{BBE91A68-2DA0-4E92-9F63-DD5E502E8E5B}"/>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dirty="0"/>
              <a:t>Click to edit Master sub title style</a:t>
            </a:r>
          </a:p>
        </p:txBody>
      </p: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dirty="0"/>
              <a:t>Click to add sub title</a:t>
            </a:r>
            <a:endParaRPr lang="en-GB" dirty="0"/>
          </a:p>
        </p:txBody>
      </p:sp>
      <p:pic>
        <p:nvPicPr>
          <p:cNvPr id="31" name="Picture 30">
            <a:extLst>
              <a:ext uri="{FF2B5EF4-FFF2-40B4-BE49-F238E27FC236}">
                <a16:creationId xmlns:a16="http://schemas.microsoft.com/office/drawing/2014/main" id="{0D6C33C9-ABE4-43A5-B0FF-13A62E979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675375">
            <a:off x="-194755" y="4906645"/>
            <a:ext cx="11052000" cy="44094"/>
          </a:xfrm>
          <a:prstGeom prst="rect">
            <a:avLst/>
          </a:prstGeom>
        </p:spPr>
      </p:pic>
      <p:pic>
        <p:nvPicPr>
          <p:cNvPr id="16" name="Picture 15">
            <a:extLst>
              <a:ext uri="{FF2B5EF4-FFF2-40B4-BE49-F238E27FC236}">
                <a16:creationId xmlns:a16="http://schemas.microsoft.com/office/drawing/2014/main" id="{3BECCFEA-6503-E643-87D0-F9E8119EB16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8" name="Picture 17">
            <a:extLst>
              <a:ext uri="{FF2B5EF4-FFF2-40B4-BE49-F238E27FC236}">
                <a16:creationId xmlns:a16="http://schemas.microsoft.com/office/drawing/2014/main" id="{693DE04C-0088-4344-9218-C912EF0585A7}"/>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1920714972"/>
      </p:ext>
    </p:extLst>
  </p:cSld>
  <p:clrMapOvr>
    <a:masterClrMapping/>
  </p:clrMapOvr>
  <p:transition spd="slow">
    <p:push/>
  </p:transition>
  <p:extLst>
    <p:ext uri="{DCECCB84-F9BA-43D5-87BE-67443E8EF086}">
      <p15:sldGuideLst xmlns:p15="http://schemas.microsoft.com/office/powerpoint/2012/main">
        <p15:guide id="4" orient="horz" pos="4105">
          <p15:clr>
            <a:srgbClr val="FBAE40"/>
          </p15:clr>
        </p15:guide>
        <p15:guide id="5" orient="horz" pos="4468">
          <p15:clr>
            <a:srgbClr val="FBAE40"/>
          </p15:clr>
        </p15:guide>
        <p15:guide id="6" pos="32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dirty="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dirty="0"/>
              <a:t>Click to add sub title</a:t>
            </a:r>
            <a:endParaRPr lang="en-GB" dirty="0"/>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3246651533"/>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dirty="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dirty="0"/>
              <a:t>Click to add sub title</a:t>
            </a:r>
            <a:endParaRPr lang="en-GB" dirty="0"/>
          </a:p>
        </p:txBody>
      </p:sp>
      <p:sp>
        <p:nvSpPr>
          <p:cNvPr id="2" name="Rectangle 1">
            <a:extLst>
              <a:ext uri="{FF2B5EF4-FFF2-40B4-BE49-F238E27FC236}">
                <a16:creationId xmlns:a16="http://schemas.microsoft.com/office/drawing/2014/main"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6">
            <a:extLst>
              <a:ext uri="{FF2B5EF4-FFF2-40B4-BE49-F238E27FC236}">
                <a16:creationId xmlns:a16="http://schemas.microsoft.com/office/drawing/2014/main"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549407268"/>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with image 2">
    <p:spTree>
      <p:nvGrpSpPr>
        <p:cNvPr id="1" name=""/>
        <p:cNvGrpSpPr/>
        <p:nvPr/>
      </p:nvGrpSpPr>
      <p:grpSpPr>
        <a:xfrm>
          <a:off x="0" y="0"/>
          <a:ext cx="0" cy="0"/>
          <a:chOff x="0" y="0"/>
          <a:chExt cx="0" cy="0"/>
        </a:xfrm>
      </p:grpSpPr>
      <p:pic>
        <p:nvPicPr>
          <p:cNvPr id="5" name="Picture 4" descr="A group of people standing next to a window&#10;&#10;Description automatically generated">
            <a:extLst>
              <a:ext uri="{FF2B5EF4-FFF2-40B4-BE49-F238E27FC236}">
                <a16:creationId xmlns:a16="http://schemas.microsoft.com/office/drawing/2014/main" id="{B58092A5-A6F7-4B98-B0F6-F8C233EF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339" y="1361409"/>
            <a:ext cx="10702739" cy="6199854"/>
          </a:xfrm>
          <a:prstGeom prst="rect">
            <a:avLst/>
          </a:prstGeom>
        </p:spPr>
      </p:pic>
      <p:sp>
        <p:nvSpPr>
          <p:cNvPr id="8" name="Rectangle 6"/>
          <p:cNvSpPr/>
          <p:nvPr/>
        </p:nvSpPr>
        <p:spPr>
          <a:xfrm rot="10800000">
            <a:off x="-6883" y="-35793"/>
            <a:ext cx="1070028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pic>
        <p:nvPicPr>
          <p:cNvPr id="10" name="Picture 2" descr="Barre.jpg"/>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A group of people standing next to a window&#10;&#10;Description automatically generated">
            <a:extLst>
              <a:ext uri="{FF2B5EF4-FFF2-40B4-BE49-F238E27FC236}">
                <a16:creationId xmlns:a16="http://schemas.microsoft.com/office/drawing/2014/main" id="{3D2F4856-0719-4F5D-9647-EBB2F6A716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441" y="1361409"/>
            <a:ext cx="10898193" cy="6199854"/>
          </a:xfrm>
          <a:prstGeom prst="rect">
            <a:avLst/>
          </a:prstGeom>
        </p:spPr>
      </p:pic>
      <p:sp>
        <p:nvSpPr>
          <p:cNvPr id="13" name="Rectangle 6">
            <a:extLst>
              <a:ext uri="{FF2B5EF4-FFF2-40B4-BE49-F238E27FC236}">
                <a16:creationId xmlns:a16="http://schemas.microsoft.com/office/drawing/2014/main" id="{702503F4-8106-4EC7-8210-B3758E2BDF8A}"/>
              </a:ext>
            </a:extLst>
          </p:cNvPr>
          <p:cNvSpPr/>
          <p:nvPr userDrawn="1"/>
        </p:nvSpPr>
        <p:spPr>
          <a:xfrm rot="10800000">
            <a:off x="-80445" y="-45732"/>
            <a:ext cx="10898191" cy="5400600"/>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2613617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8193 w 10693400"/>
              <a:gd name="connsiteY4" fmla="*/ 2613617 h 6318669"/>
              <a:gd name="connsiteX0" fmla="*/ 1310942 w 10693400"/>
              <a:gd name="connsiteY0" fmla="*/ 3916329 h 6318669"/>
              <a:gd name="connsiteX1" fmla="*/ 10685207 w 10693400"/>
              <a:gd name="connsiteY1" fmla="*/ 0 h 6318669"/>
              <a:gd name="connsiteX2" fmla="*/ 10693400 w 10693400"/>
              <a:gd name="connsiteY2" fmla="*/ 6318669 h 6318669"/>
              <a:gd name="connsiteX3" fmla="*/ 0 w 10693400"/>
              <a:gd name="connsiteY3" fmla="*/ 6318669 h 6318669"/>
              <a:gd name="connsiteX4" fmla="*/ 1310942 w 10693400"/>
              <a:gd name="connsiteY4" fmla="*/ 3916329 h 6318669"/>
              <a:gd name="connsiteX0" fmla="*/ 0 w 10701594"/>
              <a:gd name="connsiteY0" fmla="*/ 4219476 h 6318669"/>
              <a:gd name="connsiteX1" fmla="*/ 10693401 w 10701594"/>
              <a:gd name="connsiteY1" fmla="*/ 0 h 6318669"/>
              <a:gd name="connsiteX2" fmla="*/ 10701594 w 10701594"/>
              <a:gd name="connsiteY2" fmla="*/ 6318669 h 6318669"/>
              <a:gd name="connsiteX3" fmla="*/ 8194 w 10701594"/>
              <a:gd name="connsiteY3" fmla="*/ 6318669 h 6318669"/>
              <a:gd name="connsiteX4" fmla="*/ 0 w 10701594"/>
              <a:gd name="connsiteY4" fmla="*/ 4219476 h 6318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01594" h="6318669">
                <a:moveTo>
                  <a:pt x="0" y="4219476"/>
                </a:moveTo>
                <a:lnTo>
                  <a:pt x="10693401" y="0"/>
                </a:lnTo>
                <a:lnTo>
                  <a:pt x="10701594" y="6318669"/>
                </a:lnTo>
                <a:lnTo>
                  <a:pt x="8194" y="6318669"/>
                </a:lnTo>
                <a:cubicBezTo>
                  <a:pt x="5463" y="5618938"/>
                  <a:pt x="2731" y="4919207"/>
                  <a:pt x="0" y="4219476"/>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14" name="Rectangle 6">
            <a:extLst>
              <a:ext uri="{FF2B5EF4-FFF2-40B4-BE49-F238E27FC236}">
                <a16:creationId xmlns:a16="http://schemas.microsoft.com/office/drawing/2014/main" id="{5BB1A694-5DD8-4777-9B5E-DB51256D0F73}"/>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alpha val="8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pic>
        <p:nvPicPr>
          <p:cNvPr id="15" name="Picture 2" descr="Barre.jpg">
            <a:extLst>
              <a:ext uri="{FF2B5EF4-FFF2-40B4-BE49-F238E27FC236}">
                <a16:creationId xmlns:a16="http://schemas.microsoft.com/office/drawing/2014/main" id="{36B5C702-5A86-46D5-9957-8253B7F00FB2}"/>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dirty="0"/>
              <a:t>Click to edit Master sub title style</a:t>
            </a:r>
          </a:p>
        </p:txBody>
      </p:sp>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dirty="0"/>
              <a:t>Click to add sub title</a:t>
            </a:r>
            <a:endParaRPr lang="en-GB" dirty="0"/>
          </a:p>
        </p:txBody>
      </p:sp>
      <p:cxnSp>
        <p:nvCxnSpPr>
          <p:cNvPr id="16" name="Straight Connector 15">
            <a:extLst>
              <a:ext uri="{FF2B5EF4-FFF2-40B4-BE49-F238E27FC236}">
                <a16:creationId xmlns:a16="http://schemas.microsoft.com/office/drawing/2014/main" id="{937DB35C-4AAD-46A5-AF6E-35E247A28ABD}"/>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5B2A115F-BB0F-6E4E-9155-60AD89B590D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3" name="Picture 22">
            <a:extLst>
              <a:ext uri="{FF2B5EF4-FFF2-40B4-BE49-F238E27FC236}">
                <a16:creationId xmlns:a16="http://schemas.microsoft.com/office/drawing/2014/main" id="{49602C7E-53CE-9241-B7CD-5594F4D5FD4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2500787260"/>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First level</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2672305399"/>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dirty="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First level</a:t>
            </a:r>
          </a:p>
          <a:p>
            <a:pPr lvl="1"/>
            <a:r>
              <a:rPr lang="en-US" noProof="0" dirty="0"/>
              <a:t>Second level</a:t>
            </a:r>
          </a:p>
          <a:p>
            <a:pPr lvl="2"/>
            <a:r>
              <a:rPr lang="en-US" noProof="0" dirty="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283221"/>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988" y="180231"/>
            <a:ext cx="9623425" cy="864096"/>
          </a:xfrm>
        </p:spPr>
        <p:txBody>
          <a:bodyPr/>
          <a:lstStyle>
            <a:lvl1pPr>
              <a:defRPr/>
            </a:lvl1pPr>
          </a:lstStyle>
          <a:p>
            <a:r>
              <a:rPr lang="en-US" dirty="0"/>
              <a:t>Click to edit slide title</a:t>
            </a:r>
          </a:p>
        </p:txBody>
      </p:sp>
    </p:spTree>
    <p:extLst>
      <p:ext uri="{BB962C8B-B14F-4D97-AF65-F5344CB8AC3E}">
        <p14:creationId xmlns:p14="http://schemas.microsoft.com/office/powerpoint/2010/main" val="1971420650"/>
      </p:ext>
    </p:extLst>
  </p:cSld>
  <p:clrMapOvr>
    <a:masterClrMapping/>
  </p:clrMapOvr>
  <p:transition spd="slow">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dirty="0"/>
              <a:t>Click to edit slide title</a:t>
            </a:r>
          </a:p>
        </p:txBody>
      </p:sp>
    </p:spTree>
    <p:extLst>
      <p:ext uri="{BB962C8B-B14F-4D97-AF65-F5344CB8AC3E}">
        <p14:creationId xmlns:p14="http://schemas.microsoft.com/office/powerpoint/2010/main" val="3643326296"/>
      </p:ext>
    </p:extLst>
  </p:cSld>
  <p:clrMapOvr>
    <a:masterClrMapping/>
  </p:clrMapOvr>
  <p:transition spd="slow">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57270153"/>
      </p:ext>
    </p:extLst>
  </p:cSld>
  <p:clrMapOvr>
    <a:masterClrMapping/>
  </p:clrMapOvr>
  <p:transition spd="slow">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Tree>
    <p:extLst>
      <p:ext uri="{BB962C8B-B14F-4D97-AF65-F5344CB8AC3E}">
        <p14:creationId xmlns:p14="http://schemas.microsoft.com/office/powerpoint/2010/main" val="2763111267"/>
      </p:ext>
    </p:extLst>
  </p:cSld>
  <p:clrMapOvr>
    <a:masterClrMapping/>
  </p:clrMapOvr>
  <p:transition spd="slow">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with head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534988"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4" name="Content Placeholder 3"/>
          <p:cNvSpPr>
            <a:spLocks noGrp="1"/>
          </p:cNvSpPr>
          <p:nvPr>
            <p:ph sz="half" idx="2" hasCustomPrompt="1"/>
          </p:nvPr>
        </p:nvSpPr>
        <p:spPr>
          <a:xfrm>
            <a:off x="5550025" y="2124447"/>
            <a:ext cx="4608388" cy="4681214"/>
          </a:xfrm>
        </p:spPr>
        <p:txBody>
          <a:bodyPr/>
          <a:lstStyle>
            <a:lvl1pPr>
              <a:defRPr sz="1800"/>
            </a:lvl1pPr>
            <a:lvl2pPr>
              <a:defRPr sz="14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6">
            <a:extLst>
              <a:ext uri="{FF2B5EF4-FFF2-40B4-BE49-F238E27FC236}">
                <a16:creationId xmlns:a16="http://schemas.microsoft.com/office/drawing/2014/main" id="{80EC4B88-2B9B-4B17-8EB4-8D6A873AC988}"/>
              </a:ext>
            </a:extLst>
          </p:cNvPr>
          <p:cNvSpPr>
            <a:spLocks noGrp="1"/>
          </p:cNvSpPr>
          <p:nvPr>
            <p:ph type="body" sz="quarter" idx="11"/>
          </p:nvPr>
        </p:nvSpPr>
        <p:spPr>
          <a:xfrm>
            <a:off x="534987" y="1476375"/>
            <a:ext cx="4595689"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6" name="Text Placeholder 6">
            <a:extLst>
              <a:ext uri="{FF2B5EF4-FFF2-40B4-BE49-F238E27FC236}">
                <a16:creationId xmlns:a16="http://schemas.microsoft.com/office/drawing/2014/main" id="{2569BACE-1B3A-4C7D-81B9-7CF8A9937B32}"/>
              </a:ext>
            </a:extLst>
          </p:cNvPr>
          <p:cNvSpPr>
            <a:spLocks noGrp="1"/>
          </p:cNvSpPr>
          <p:nvPr>
            <p:ph type="body" sz="quarter" idx="12"/>
          </p:nvPr>
        </p:nvSpPr>
        <p:spPr>
          <a:xfrm>
            <a:off x="5562724" y="1489710"/>
            <a:ext cx="4608388" cy="576263"/>
          </a:xfrm>
          <a:solidFill>
            <a:schemeClr val="accent6">
              <a:lumMod val="40000"/>
              <a:lumOff val="60000"/>
            </a:schemeClr>
          </a:solidFill>
        </p:spPr>
        <p:txBody>
          <a:bodyPr anchor="ctr"/>
          <a:lstStyle>
            <a:lvl1pPr marL="0" indent="0" algn="ctr">
              <a:buNone/>
              <a:defRPr sz="18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414220082"/>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s with quo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534988" y="1476375"/>
            <a:ext cx="5099744"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5" name="Text Placeholder 6">
            <a:extLst>
              <a:ext uri="{FF2B5EF4-FFF2-40B4-BE49-F238E27FC236}">
                <a16:creationId xmlns:a16="http://schemas.microsoft.com/office/drawing/2014/main" id="{857C79FE-5112-4BC6-8CBC-E4199CDA919A}"/>
              </a:ext>
            </a:extLst>
          </p:cNvPr>
          <p:cNvSpPr>
            <a:spLocks noGrp="1"/>
          </p:cNvSpPr>
          <p:nvPr>
            <p:ph type="body" sz="quarter" idx="11" hasCustomPrompt="1"/>
          </p:nvPr>
        </p:nvSpPr>
        <p:spPr>
          <a:xfrm>
            <a:off x="6097711" y="1476375"/>
            <a:ext cx="4595689" cy="6084888"/>
          </a:xfrm>
          <a:solidFill>
            <a:schemeClr val="accent6">
              <a:lumMod val="40000"/>
              <a:lumOff val="60000"/>
            </a:schemeClr>
          </a:solidFill>
        </p:spPr>
        <p:txBody>
          <a:bodyPr anchor="ctr"/>
          <a:lstStyle>
            <a:lvl1pPr marL="0" indent="0" algn="ctr">
              <a:buNone/>
              <a:defRPr sz="2800">
                <a:latin typeface="Roboto Slab" pitchFamily="2" charset="0"/>
                <a:ea typeface="Roboto Slab" pitchFamily="2" charset="0"/>
                <a:cs typeface="Roboto Black" panose="02000000000000000000" pitchFamily="2" charset="0"/>
              </a:defRPr>
            </a:lvl1pPr>
          </a:lstStyle>
          <a:p>
            <a:pPr lvl="0"/>
            <a:r>
              <a:rPr lang="en-US" dirty="0">
                <a:latin typeface="Roboto Slab" pitchFamily="2" charset="0"/>
                <a:ea typeface="Roboto Slab" pitchFamily="2" charset="0"/>
              </a:rPr>
              <a:t>Insert quote here</a:t>
            </a:r>
            <a:endParaRPr lang="en-GB" dirty="0"/>
          </a:p>
        </p:txBody>
      </p:sp>
    </p:spTree>
    <p:extLst>
      <p:ext uri="{BB962C8B-B14F-4D97-AF65-F5344CB8AC3E}">
        <p14:creationId xmlns:p14="http://schemas.microsoft.com/office/powerpoint/2010/main" val="1050759998"/>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hree column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522164" y="2191071"/>
            <a:ext cx="3060000" cy="4614590"/>
          </a:xfrm>
        </p:spPr>
        <p:txBody>
          <a:bodyPr/>
          <a:lstStyle>
            <a:lvl1pPr>
              <a:defRPr sz="15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p:txBody>
      </p:sp>
      <p:sp>
        <p:nvSpPr>
          <p:cNvPr id="4" name="Content Placeholder 3"/>
          <p:cNvSpPr>
            <a:spLocks noGrp="1"/>
          </p:cNvSpPr>
          <p:nvPr>
            <p:ph sz="half" idx="2" hasCustomPrompt="1"/>
          </p:nvPr>
        </p:nvSpPr>
        <p:spPr>
          <a:xfrm>
            <a:off x="3906700" y="2196455"/>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p:txBody>
      </p:sp>
      <p:sp>
        <p:nvSpPr>
          <p:cNvPr id="5" name="Content Placeholder 3">
            <a:extLst>
              <a:ext uri="{FF2B5EF4-FFF2-40B4-BE49-F238E27FC236}">
                <a16:creationId xmlns:a16="http://schemas.microsoft.com/office/drawing/2014/main" id="{9A3925FA-44EE-4ADB-B5D7-7A494E500196}"/>
              </a:ext>
            </a:extLst>
          </p:cNvPr>
          <p:cNvSpPr>
            <a:spLocks noGrp="1"/>
          </p:cNvSpPr>
          <p:nvPr>
            <p:ph sz="half" idx="10" hasCustomPrompt="1"/>
          </p:nvPr>
        </p:nvSpPr>
        <p:spPr>
          <a:xfrm>
            <a:off x="7291236" y="2191071"/>
            <a:ext cx="3060000" cy="4614590"/>
          </a:xfrm>
        </p:spPr>
        <p:txBody>
          <a:bodyPr/>
          <a:lstStyle>
            <a:lvl1pPr>
              <a:defRPr sz="1500"/>
            </a:lvl1pPr>
            <a:lvl2pPr marL="457200" indent="0">
              <a:buNone/>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p:txBody>
      </p:sp>
      <p:sp>
        <p:nvSpPr>
          <p:cNvPr id="7" name="Text Placeholder 6">
            <a:extLst>
              <a:ext uri="{FF2B5EF4-FFF2-40B4-BE49-F238E27FC236}">
                <a16:creationId xmlns:a16="http://schemas.microsoft.com/office/drawing/2014/main" id="{23D783F8-FF0B-4DA0-BF47-29142C7C6E2F}"/>
              </a:ext>
            </a:extLst>
          </p:cNvPr>
          <p:cNvSpPr>
            <a:spLocks noGrp="1"/>
          </p:cNvSpPr>
          <p:nvPr>
            <p:ph type="body" sz="quarter" idx="11"/>
          </p:nvPr>
        </p:nvSpPr>
        <p:spPr>
          <a:xfrm>
            <a:off x="534988"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8" name="Text Placeholder 6">
            <a:extLst>
              <a:ext uri="{FF2B5EF4-FFF2-40B4-BE49-F238E27FC236}">
                <a16:creationId xmlns:a16="http://schemas.microsoft.com/office/drawing/2014/main" id="{CB23BBB6-5F90-4910-BE9A-C5B89E8D5141}"/>
              </a:ext>
            </a:extLst>
          </p:cNvPr>
          <p:cNvSpPr>
            <a:spLocks noGrp="1"/>
          </p:cNvSpPr>
          <p:nvPr>
            <p:ph type="body" sz="quarter" idx="12"/>
          </p:nvPr>
        </p:nvSpPr>
        <p:spPr>
          <a:xfrm>
            <a:off x="3906000"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
        <p:nvSpPr>
          <p:cNvPr id="9" name="Text Placeholder 6">
            <a:extLst>
              <a:ext uri="{FF2B5EF4-FFF2-40B4-BE49-F238E27FC236}">
                <a16:creationId xmlns:a16="http://schemas.microsoft.com/office/drawing/2014/main" id="{C2765F02-3919-47A4-9F73-67C270302092}"/>
              </a:ext>
            </a:extLst>
          </p:cNvPr>
          <p:cNvSpPr>
            <a:spLocks noGrp="1"/>
          </p:cNvSpPr>
          <p:nvPr>
            <p:ph type="body" sz="quarter" idx="13"/>
          </p:nvPr>
        </p:nvSpPr>
        <p:spPr>
          <a:xfrm>
            <a:off x="7241936" y="1476375"/>
            <a:ext cx="3060700" cy="576263"/>
          </a:xfrm>
          <a:solidFill>
            <a:schemeClr val="accent6">
              <a:lumMod val="40000"/>
              <a:lumOff val="60000"/>
            </a:schemeClr>
          </a:solidFill>
        </p:spPr>
        <p:txBody>
          <a:bodyPr anchor="ctr"/>
          <a:lstStyle>
            <a:lvl1pPr marL="0" indent="0" algn="ctr">
              <a:buNone/>
              <a:defRPr sz="1600">
                <a:latin typeface="Roboto Black" panose="02000000000000000000" pitchFamily="2" charset="0"/>
                <a:ea typeface="Roboto Black" panose="02000000000000000000" pitchFamily="2" charset="0"/>
                <a:cs typeface="Roboto Black" panose="02000000000000000000" pitchFamily="2" charset="0"/>
              </a:defRPr>
            </a:lvl1pPr>
          </a:lstStyle>
          <a:p>
            <a:pPr lvl="0"/>
            <a:r>
              <a:rPr lang="en-US"/>
              <a:t>Edit Master text styles</a:t>
            </a:r>
          </a:p>
        </p:txBody>
      </p:sp>
    </p:spTree>
    <p:extLst>
      <p:ext uri="{BB962C8B-B14F-4D97-AF65-F5344CB8AC3E}">
        <p14:creationId xmlns:p14="http://schemas.microsoft.com/office/powerpoint/2010/main" val="3477180955"/>
      </p:ext>
    </p:extLst>
  </p:cSld>
  <p:clrMapOvr>
    <a:masterClrMapping/>
  </p:clrMapOvr>
  <p:transition spd="slow">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92CED-45C5-47F1-8030-AC279E8CE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5" name="Rectangle 4">
            <a:extLst>
              <a:ext uri="{FF2B5EF4-FFF2-40B4-BE49-F238E27FC236}">
                <a16:creationId xmlns:a16="http://schemas.microsoft.com/office/drawing/2014/main" id="{B3F4EECD-8067-49C8-9133-E1043E92CDAC}"/>
              </a:ext>
            </a:extLst>
          </p:cNvPr>
          <p:cNvSpPr/>
          <p:nvPr/>
        </p:nvSpPr>
        <p:spPr>
          <a:xfrm>
            <a:off x="6210796" y="-35794"/>
            <a:ext cx="4842644" cy="7704855"/>
          </a:xfrm>
          <a:prstGeom prst="rect">
            <a:avLst/>
          </a:prstGeom>
          <a:solidFill>
            <a:schemeClr val="tx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a:extLst>
              <a:ext uri="{FF2B5EF4-FFF2-40B4-BE49-F238E27FC236}">
                <a16:creationId xmlns:a16="http://schemas.microsoft.com/office/drawing/2014/main" id="{105AE78F-BCA2-41E8-83EC-5342FE7AB90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5793"/>
            <a:ext cx="11035333" cy="7704855"/>
          </a:xfrm>
          <a:prstGeom prst="rect">
            <a:avLst/>
          </a:prstGeom>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704855"/>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2322368" y="3780635"/>
            <a:ext cx="7704855"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1332147"/>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no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7B95CB-A06B-4A4C-9C1A-60F6F15B7EEB}"/>
              </a:ext>
            </a:extLst>
          </p:cNvPr>
          <p:cNvSpPr/>
          <p:nvPr userDrawn="1"/>
        </p:nvSpPr>
        <p:spPr>
          <a:xfrm>
            <a:off x="-80441" y="-35793"/>
            <a:ext cx="10898193" cy="615167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tangle 6"/>
          <p:cNvSpPr/>
          <p:nvPr/>
        </p:nvSpPr>
        <p:spPr>
          <a:xfrm>
            <a:off x="-6877" y="3849861"/>
            <a:ext cx="10700277"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sp>
        <p:nvSpPr>
          <p:cNvPr id="3" name="Subtitle 2"/>
          <p:cNvSpPr>
            <a:spLocks noGrp="1"/>
          </p:cNvSpPr>
          <p:nvPr>
            <p:ph type="subTitle" idx="1" hasCustomPrompt="1"/>
          </p:nvPr>
        </p:nvSpPr>
        <p:spPr>
          <a:xfrm>
            <a:off x="522164" y="1361409"/>
            <a:ext cx="9001000" cy="565938"/>
          </a:xfrm>
        </p:spPr>
        <p:txBody>
          <a:bodyPr lIns="0"/>
          <a:lstStyle>
            <a:lvl1pPr marL="0" indent="0" algn="l">
              <a:buNone/>
              <a:defRPr sz="4000">
                <a:solidFill>
                  <a:srgbClr val="004084"/>
                </a:solidFill>
                <a:latin typeface="+mj-lt"/>
                <a:ea typeface="Roboto" panose="02000000000000000000" pitchFamily="2" charset="0"/>
                <a:cs typeface="Roboto" panose="020000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dirty="0"/>
              <a:t>Click to edit Master sub title style</a:t>
            </a:r>
          </a:p>
        </p:txBody>
      </p:sp>
      <p:pic>
        <p:nvPicPr>
          <p:cNvPr id="10" name="Picture 2" descr="Barre.jpg"/>
          <p:cNvPicPr preferRelativeResize="0">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FCB66B94-C877-4044-B876-FF4AAD4F5EA5}"/>
              </a:ext>
            </a:extLst>
          </p:cNvPr>
          <p:cNvCxnSpPr>
            <a:cxnSpLocks/>
          </p:cNvCxnSpPr>
          <p:nvPr/>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24">
            <a:extLst>
              <a:ext uri="{FF2B5EF4-FFF2-40B4-BE49-F238E27FC236}">
                <a16:creationId xmlns:a16="http://schemas.microsoft.com/office/drawing/2014/main" id="{9D506E1F-D43F-4BC0-B6C5-83FE34B4DC33}"/>
              </a:ext>
            </a:extLst>
          </p:cNvPr>
          <p:cNvSpPr>
            <a:spLocks noGrp="1"/>
          </p:cNvSpPr>
          <p:nvPr>
            <p:ph type="body" sz="quarter" idx="10" hasCustomPrompt="1"/>
          </p:nvPr>
        </p:nvSpPr>
        <p:spPr>
          <a:xfrm>
            <a:off x="522164" y="3181002"/>
            <a:ext cx="6026323" cy="455613"/>
          </a:xfrm>
        </p:spPr>
        <p:txBody>
          <a:bodyPr/>
          <a:lstStyle>
            <a:lvl1pPr marL="0" indent="0">
              <a:buNone/>
              <a:defRPr sz="1600"/>
            </a:lvl1pPr>
          </a:lstStyle>
          <a:p>
            <a:pPr lvl="0"/>
            <a:r>
              <a:rPr lang="en-US" dirty="0"/>
              <a:t>Click to add date and location</a:t>
            </a:r>
            <a:endParaRPr lang="en-GB" dirty="0"/>
          </a:p>
        </p:txBody>
      </p:sp>
      <p:sp>
        <p:nvSpPr>
          <p:cNvPr id="29" name="Text Placeholder 28">
            <a:extLst>
              <a:ext uri="{FF2B5EF4-FFF2-40B4-BE49-F238E27FC236}">
                <a16:creationId xmlns:a16="http://schemas.microsoft.com/office/drawing/2014/main" id="{9705A334-CBC2-402C-960C-D114601DD6F6}"/>
              </a:ext>
            </a:extLst>
          </p:cNvPr>
          <p:cNvSpPr>
            <a:spLocks noGrp="1"/>
          </p:cNvSpPr>
          <p:nvPr>
            <p:ph type="body" sz="quarter" idx="11" hasCustomPrompt="1"/>
          </p:nvPr>
        </p:nvSpPr>
        <p:spPr>
          <a:xfrm>
            <a:off x="522164" y="2412479"/>
            <a:ext cx="7632700" cy="455612"/>
          </a:xfrm>
        </p:spPr>
        <p:txBody>
          <a:bodyPr/>
          <a:lstStyle>
            <a:lvl1pPr marL="0" indent="0">
              <a:buNone/>
              <a:defRPr sz="2000"/>
            </a:lvl1pPr>
          </a:lstStyle>
          <a:p>
            <a:pPr lvl="0"/>
            <a:r>
              <a:rPr lang="en-US" dirty="0"/>
              <a:t>Click to add sub title</a:t>
            </a:r>
            <a:endParaRPr lang="en-GB" dirty="0"/>
          </a:p>
        </p:txBody>
      </p:sp>
      <p:sp>
        <p:nvSpPr>
          <p:cNvPr id="2" name="Rectangle 1">
            <a:extLst>
              <a:ext uri="{FF2B5EF4-FFF2-40B4-BE49-F238E27FC236}">
                <a16:creationId xmlns:a16="http://schemas.microsoft.com/office/drawing/2014/main" id="{2B500A10-74F5-4DAD-8993-91DD1932EFF9}"/>
              </a:ext>
            </a:extLst>
          </p:cNvPr>
          <p:cNvSpPr/>
          <p:nvPr/>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46209D3-735C-4987-9DB6-A9557D366E03}"/>
              </a:ext>
            </a:extLst>
          </p:cNvPr>
          <p:cNvSpPr/>
          <p:nvPr/>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2" name="Rectangle 6">
            <a:extLst>
              <a:ext uri="{FF2B5EF4-FFF2-40B4-BE49-F238E27FC236}">
                <a16:creationId xmlns:a16="http://schemas.microsoft.com/office/drawing/2014/main" id="{3248333E-F58B-430B-B3ED-0D190676FF1E}"/>
              </a:ext>
            </a:extLst>
          </p:cNvPr>
          <p:cNvSpPr/>
          <p:nvPr userDrawn="1"/>
        </p:nvSpPr>
        <p:spPr>
          <a:xfrm>
            <a:off x="-80441" y="3849861"/>
            <a:ext cx="10898193" cy="3711402"/>
          </a:xfrm>
          <a:custGeom>
            <a:avLst/>
            <a:gdLst>
              <a:gd name="connsiteX0" fmla="*/ 0 w 10693400"/>
              <a:gd name="connsiteY0" fmla="*/ 0 h 1116013"/>
              <a:gd name="connsiteX1" fmla="*/ 10693400 w 10693400"/>
              <a:gd name="connsiteY1" fmla="*/ 0 h 1116013"/>
              <a:gd name="connsiteX2" fmla="*/ 10693400 w 10693400"/>
              <a:gd name="connsiteY2" fmla="*/ 1116013 h 1116013"/>
              <a:gd name="connsiteX3" fmla="*/ 0 w 10693400"/>
              <a:gd name="connsiteY3" fmla="*/ 1116013 h 1116013"/>
              <a:gd name="connsiteX4" fmla="*/ 0 w 10693400"/>
              <a:gd name="connsiteY4" fmla="*/ 0 h 1116013"/>
              <a:gd name="connsiteX0" fmla="*/ 8193 w 10693400"/>
              <a:gd name="connsiteY0" fmla="*/ 0 h 3705052"/>
              <a:gd name="connsiteX1" fmla="*/ 10693400 w 10693400"/>
              <a:gd name="connsiteY1" fmla="*/ 2589039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0"/>
              <a:gd name="connsiteY0" fmla="*/ 0 h 3705052"/>
              <a:gd name="connsiteX1" fmla="*/ 10660627 w 10693400"/>
              <a:gd name="connsiteY1" fmla="*/ 2130222 h 3705052"/>
              <a:gd name="connsiteX2" fmla="*/ 10693400 w 10693400"/>
              <a:gd name="connsiteY2" fmla="*/ 3705052 h 3705052"/>
              <a:gd name="connsiteX3" fmla="*/ 0 w 10693400"/>
              <a:gd name="connsiteY3" fmla="*/ 3705052 h 3705052"/>
              <a:gd name="connsiteX4" fmla="*/ 8193 w 10693400"/>
              <a:gd name="connsiteY4" fmla="*/ 0 h 3705052"/>
              <a:gd name="connsiteX0" fmla="*/ 8193 w 10693401"/>
              <a:gd name="connsiteY0" fmla="*/ 0 h 3705052"/>
              <a:gd name="connsiteX1" fmla="*/ 10693401 w 10693401"/>
              <a:gd name="connsiteY1" fmla="*/ 2154801 h 3705052"/>
              <a:gd name="connsiteX2" fmla="*/ 10693400 w 10693401"/>
              <a:gd name="connsiteY2" fmla="*/ 3705052 h 3705052"/>
              <a:gd name="connsiteX3" fmla="*/ 0 w 10693401"/>
              <a:gd name="connsiteY3" fmla="*/ 3705052 h 3705052"/>
              <a:gd name="connsiteX4" fmla="*/ 8193 w 10693401"/>
              <a:gd name="connsiteY4" fmla="*/ 0 h 3705052"/>
              <a:gd name="connsiteX0" fmla="*/ 8193 w 10693401"/>
              <a:gd name="connsiteY0" fmla="*/ 0 h 3705052"/>
              <a:gd name="connsiteX1" fmla="*/ 3175 w 10693401"/>
              <a:gd name="connsiteY1" fmla="*/ 4589 h 3705052"/>
              <a:gd name="connsiteX2" fmla="*/ 10693401 w 10693401"/>
              <a:gd name="connsiteY2" fmla="*/ 2154801 h 3705052"/>
              <a:gd name="connsiteX3" fmla="*/ 10693400 w 10693401"/>
              <a:gd name="connsiteY3" fmla="*/ 3705052 h 3705052"/>
              <a:gd name="connsiteX4" fmla="*/ 0 w 10693401"/>
              <a:gd name="connsiteY4" fmla="*/ 3705052 h 3705052"/>
              <a:gd name="connsiteX5" fmla="*/ 8193 w 10693401"/>
              <a:gd name="connsiteY5" fmla="*/ 0 h 3705052"/>
              <a:gd name="connsiteX0" fmla="*/ 1843 w 10693401"/>
              <a:gd name="connsiteY0" fmla="*/ 0 h 3711402"/>
              <a:gd name="connsiteX1" fmla="*/ 3175 w 10693401"/>
              <a:gd name="connsiteY1" fmla="*/ 10939 h 3711402"/>
              <a:gd name="connsiteX2" fmla="*/ 10693401 w 10693401"/>
              <a:gd name="connsiteY2" fmla="*/ 2161151 h 3711402"/>
              <a:gd name="connsiteX3" fmla="*/ 10693400 w 10693401"/>
              <a:gd name="connsiteY3" fmla="*/ 3711402 h 3711402"/>
              <a:gd name="connsiteX4" fmla="*/ 0 w 10693401"/>
              <a:gd name="connsiteY4" fmla="*/ 3711402 h 3711402"/>
              <a:gd name="connsiteX5" fmla="*/ 1843 w 10693401"/>
              <a:gd name="connsiteY5" fmla="*/ 0 h 37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3401" h="3711402">
                <a:moveTo>
                  <a:pt x="1843" y="0"/>
                </a:moveTo>
                <a:cubicBezTo>
                  <a:pt x="5462" y="1530"/>
                  <a:pt x="-444" y="9409"/>
                  <a:pt x="3175" y="10939"/>
                </a:cubicBezTo>
                <a:lnTo>
                  <a:pt x="10693401" y="2161151"/>
                </a:lnTo>
                <a:cubicBezTo>
                  <a:pt x="10693401" y="2677901"/>
                  <a:pt x="10693400" y="3194652"/>
                  <a:pt x="10693400" y="3711402"/>
                </a:cubicBezTo>
                <a:lnTo>
                  <a:pt x="0" y="3711402"/>
                </a:lnTo>
                <a:cubicBezTo>
                  <a:pt x="614" y="2474268"/>
                  <a:pt x="1229" y="1237134"/>
                  <a:pt x="1843"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pic>
        <p:nvPicPr>
          <p:cNvPr id="14" name="Picture 2" descr="Barre.jpg">
            <a:extLst>
              <a:ext uri="{FF2B5EF4-FFF2-40B4-BE49-F238E27FC236}">
                <a16:creationId xmlns:a16="http://schemas.microsoft.com/office/drawing/2014/main" id="{F89D6C16-9223-47AA-AE6C-C0E4481E8865}"/>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683514">
            <a:off x="-181298" y="4876005"/>
            <a:ext cx="11099907" cy="85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5" name="Straight Connector 14">
            <a:extLst>
              <a:ext uri="{FF2B5EF4-FFF2-40B4-BE49-F238E27FC236}">
                <a16:creationId xmlns:a16="http://schemas.microsoft.com/office/drawing/2014/main" id="{AD26EBEF-24C4-4B3D-8F79-5020FF8937D4}"/>
              </a:ext>
            </a:extLst>
          </p:cNvPr>
          <p:cNvCxnSpPr>
            <a:cxnSpLocks/>
          </p:cNvCxnSpPr>
          <p:nvPr userDrawn="1"/>
        </p:nvCxnSpPr>
        <p:spPr>
          <a:xfrm>
            <a:off x="544837" y="2169023"/>
            <a:ext cx="1561503"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0E1EC887-81B1-4886-842B-BA3CA50FEFA4}"/>
              </a:ext>
            </a:extLst>
          </p:cNvPr>
          <p:cNvSpPr/>
          <p:nvPr userDrawn="1"/>
        </p:nvSpPr>
        <p:spPr>
          <a:xfrm>
            <a:off x="234132" y="900311"/>
            <a:ext cx="1728192" cy="2176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A2366D8-6B51-44EE-A61D-9BE6765ADAEE}"/>
              </a:ext>
            </a:extLst>
          </p:cNvPr>
          <p:cNvSpPr/>
          <p:nvPr userDrawn="1"/>
        </p:nvSpPr>
        <p:spPr>
          <a:xfrm>
            <a:off x="0" y="-35793"/>
            <a:ext cx="10693400" cy="32295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23" name="Picture 22">
            <a:extLst>
              <a:ext uri="{FF2B5EF4-FFF2-40B4-BE49-F238E27FC236}">
                <a16:creationId xmlns:a16="http://schemas.microsoft.com/office/drawing/2014/main" id="{642D8295-2FCE-4D5E-BA7F-A048F0DD0B02}"/>
              </a:ext>
            </a:extLst>
          </p:cNvPr>
          <p:cNvPicPr>
            <a:picLocks noChangeAspect="1"/>
          </p:cNvPicPr>
          <p:nvPr userDrawn="1"/>
        </p:nvPicPr>
        <p:blipFill>
          <a:blip r:embed="rId3"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pic>
        <p:nvPicPr>
          <p:cNvPr id="26" name="Picture 25">
            <a:extLst>
              <a:ext uri="{FF2B5EF4-FFF2-40B4-BE49-F238E27FC236}">
                <a16:creationId xmlns:a16="http://schemas.microsoft.com/office/drawing/2014/main" id="{FA254A17-4723-AA44-8BDB-3EC9BF21DDC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27" name="Picture 26">
            <a:extLst>
              <a:ext uri="{FF2B5EF4-FFF2-40B4-BE49-F238E27FC236}">
                <a16:creationId xmlns:a16="http://schemas.microsoft.com/office/drawing/2014/main" id="{85EA595F-DE1D-4E40-ACAC-9D47F876D5E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432356162"/>
      </p:ext>
    </p:extLst>
  </p:cSld>
  <p:clrMapOvr>
    <a:masterClrMapping/>
  </p:clrMapOvr>
  <p:transition spd="slow">
    <p:push/>
  </p:transition>
  <p:extLst>
    <p:ext uri="{DCECCB84-F9BA-43D5-87BE-67443E8EF086}">
      <p15:sldGuideLst xmlns:p15="http://schemas.microsoft.com/office/powerpoint/2012/main">
        <p15:guide id="1" orient="horz" pos="4105">
          <p15:clr>
            <a:srgbClr val="FBAE40"/>
          </p15:clr>
        </p15:guide>
        <p15:guide id="2" orient="horz" pos="4468">
          <p15:clr>
            <a:srgbClr val="FBAE40"/>
          </p15:clr>
        </p15:guide>
        <p15:guide id="3" pos="32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Section slide">
    <p:spTree>
      <p:nvGrpSpPr>
        <p:cNvPr id="1" name=""/>
        <p:cNvGrpSpPr/>
        <p:nvPr/>
      </p:nvGrpSpPr>
      <p:grpSpPr>
        <a:xfrm>
          <a:off x="0" y="0"/>
          <a:ext cx="0" cy="0"/>
          <a:chOff x="0" y="0"/>
          <a:chExt cx="0" cy="0"/>
        </a:xfrm>
      </p:grpSpPr>
      <p:pic>
        <p:nvPicPr>
          <p:cNvPr id="11" name="Picture 10" descr="A person sitting at a table&#10;&#10;Description automatically generated">
            <a:extLst>
              <a:ext uri="{FF2B5EF4-FFF2-40B4-BE49-F238E27FC236}">
                <a16:creationId xmlns:a16="http://schemas.microsoft.com/office/drawing/2014/main" id="{4F184ADF-7177-4972-A661-CCE15039B85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39"/>
            <a:ext cx="11053440" cy="7599702"/>
          </a:xfrm>
          <a:prstGeom prst="rect">
            <a:avLst/>
          </a:prstGeom>
        </p:spPr>
      </p:pic>
      <p:pic>
        <p:nvPicPr>
          <p:cNvPr id="6" name="Picture 2" descr="Barre.jpg">
            <a:extLst>
              <a:ext uri="{FF2B5EF4-FFF2-40B4-BE49-F238E27FC236}">
                <a16:creationId xmlns:a16="http://schemas.microsoft.com/office/drawing/2014/main" id="{FF105D64-14DC-4DAB-8124-E32C97FFD34A}"/>
              </a:ext>
            </a:extLst>
          </p:cNvPr>
          <p:cNvPicPr preferRelativeResize="0">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2376266" y="3726735"/>
            <a:ext cx="7597057" cy="720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a:extLst>
              <a:ext uri="{FF2B5EF4-FFF2-40B4-BE49-F238E27FC236}">
                <a16:creationId xmlns:a16="http://schemas.microsoft.com/office/drawing/2014/main" id="{5C684CB2-C51A-43A8-BC20-3B90858B1C04}"/>
              </a:ext>
            </a:extLst>
          </p:cNvPr>
          <p:cNvSpPr/>
          <p:nvPr userDrawn="1"/>
        </p:nvSpPr>
        <p:spPr>
          <a:xfrm>
            <a:off x="6210796" y="-35794"/>
            <a:ext cx="4842644" cy="7597057"/>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rot="5400000">
            <a:off x="2430378" y="3672624"/>
            <a:ext cx="7488833" cy="720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6642844" y="1980431"/>
            <a:ext cx="3888432" cy="885130"/>
          </a:xfrm>
        </p:spPr>
        <p:txBody>
          <a:bodyPr/>
          <a:lstStyle>
            <a:lvl1pPr>
              <a:defRPr sz="4000">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6714852" y="3420591"/>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2031471"/>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Section slide">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684CB2-C51A-43A8-BC20-3B90858B1C04}"/>
              </a:ext>
            </a:extLst>
          </p:cNvPr>
          <p:cNvSpPr/>
          <p:nvPr userDrawn="1"/>
        </p:nvSpPr>
        <p:spPr>
          <a:xfrm>
            <a:off x="4339279" y="0"/>
            <a:ext cx="6354121" cy="7561263"/>
          </a:xfrm>
          <a:prstGeom prst="rect">
            <a:avLst/>
          </a:prstGeom>
          <a:solidFill>
            <a:schemeClr val="accent1">
              <a:alpha val="74902"/>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9" name="Picture 2" descr="Barre.jpg">
            <a:extLst>
              <a:ext uri="{FF2B5EF4-FFF2-40B4-BE49-F238E27FC236}">
                <a16:creationId xmlns:a16="http://schemas.microsoft.com/office/drawing/2014/main" id="{B71E18D3-126E-4B5A-A4DE-813CCAF119FD}"/>
              </a:ext>
            </a:extLst>
          </p:cNvPr>
          <p:cNvPicPr preferRelativeResize="0">
            <a:picLocks/>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rot="5400000">
            <a:off x="522298" y="3744284"/>
            <a:ext cx="7561263" cy="72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C5D16F1-0170-482E-A0D9-57C15FED45DF}"/>
              </a:ext>
            </a:extLst>
          </p:cNvPr>
          <p:cNvSpPr>
            <a:spLocks noGrp="1"/>
          </p:cNvSpPr>
          <p:nvPr>
            <p:ph type="title" hasCustomPrompt="1"/>
          </p:nvPr>
        </p:nvSpPr>
        <p:spPr>
          <a:xfrm>
            <a:off x="4914651" y="1980431"/>
            <a:ext cx="5111877" cy="885130"/>
          </a:xfrm>
        </p:spPr>
        <p:txBody>
          <a:bodyPr/>
          <a:lstStyle>
            <a:lvl1pPr>
              <a:defRPr sz="4000">
                <a:solidFill>
                  <a:schemeClr val="bg1"/>
                </a:solidFill>
              </a:defRPr>
            </a:lvl1pPr>
          </a:lstStyle>
          <a:p>
            <a:r>
              <a:rPr lang="en-US" dirty="0"/>
              <a:t>Click to enter Section header</a:t>
            </a:r>
            <a:endParaRPr lang="en-GB" dirty="0"/>
          </a:p>
        </p:txBody>
      </p:sp>
      <p:cxnSp>
        <p:nvCxnSpPr>
          <p:cNvPr id="10" name="Straight Connector 9">
            <a:extLst>
              <a:ext uri="{FF2B5EF4-FFF2-40B4-BE49-F238E27FC236}">
                <a16:creationId xmlns:a16="http://schemas.microsoft.com/office/drawing/2014/main" id="{B2DC353C-DC2B-4B74-A0D2-81C0EA995452}"/>
              </a:ext>
            </a:extLst>
          </p:cNvPr>
          <p:cNvCxnSpPr>
            <a:cxnSpLocks/>
          </p:cNvCxnSpPr>
          <p:nvPr userDrawn="1"/>
        </p:nvCxnSpPr>
        <p:spPr>
          <a:xfrm>
            <a:off x="4986660" y="3420591"/>
            <a:ext cx="1233744"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21A5BE87-7E74-4FDB-9A75-B1C6D54C554F}"/>
              </a:ext>
            </a:extLst>
          </p:cNvPr>
          <p:cNvSpPr>
            <a:spLocks noGrp="1"/>
          </p:cNvSpPr>
          <p:nvPr>
            <p:ph type="body" sz="quarter" idx="10" hasCustomPrompt="1"/>
          </p:nvPr>
        </p:nvSpPr>
        <p:spPr>
          <a:xfrm>
            <a:off x="306137" y="4788743"/>
            <a:ext cx="3600404" cy="2303934"/>
          </a:xfrm>
        </p:spPr>
        <p:txBody>
          <a:bodyPr/>
          <a:lstStyle>
            <a:lvl1pPr marL="0" indent="0" algn="r">
              <a:buNone/>
              <a:defRPr sz="2800" i="0">
                <a:latin typeface="Roboto Slab" pitchFamily="2" charset="0"/>
                <a:ea typeface="Roboto Slab" pitchFamily="2" charset="0"/>
              </a:defRPr>
            </a:lvl1pPr>
          </a:lstStyle>
          <a:p>
            <a:pPr lvl="0"/>
            <a:r>
              <a:rPr lang="en-US" dirty="0"/>
              <a:t>Enter a quote here or an illustration for the section.</a:t>
            </a:r>
            <a:endParaRPr lang="en-GB" dirty="0"/>
          </a:p>
        </p:txBody>
      </p:sp>
    </p:spTree>
    <p:extLst>
      <p:ext uri="{BB962C8B-B14F-4D97-AF65-F5344CB8AC3E}">
        <p14:creationId xmlns:p14="http://schemas.microsoft.com/office/powerpoint/2010/main" val="2625197826"/>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635" y="2196455"/>
            <a:ext cx="9623425" cy="885130"/>
          </a:xfrm>
        </p:spPr>
        <p:txBody>
          <a:bodyPr/>
          <a:lstStyle>
            <a:lvl1pPr algn="ctr">
              <a:defRPr sz="4800">
                <a:solidFill>
                  <a:schemeClr val="bg1"/>
                </a:solidFill>
              </a:defRPr>
            </a:lvl1pPr>
          </a:lstStyle>
          <a:p>
            <a:r>
              <a:rPr lang="en-US" noProof="0" dirty="0"/>
              <a:t>Thank you for your attention</a:t>
            </a:r>
          </a:p>
        </p:txBody>
      </p:sp>
      <p:sp>
        <p:nvSpPr>
          <p:cNvPr id="3" name="Content Placeholder 2"/>
          <p:cNvSpPr>
            <a:spLocks noGrp="1"/>
          </p:cNvSpPr>
          <p:nvPr>
            <p:ph idx="1" hasCustomPrompt="1"/>
          </p:nvPr>
        </p:nvSpPr>
        <p:spPr>
          <a:xfrm>
            <a:off x="551981" y="3492599"/>
            <a:ext cx="9623425" cy="1512168"/>
          </a:xfrm>
        </p:spPr>
        <p:txBody>
          <a:bodyPr/>
          <a:lstStyle>
            <a:lvl1pPr marL="0" indent="0" algn="ctr">
              <a:buClr>
                <a:srgbClr val="FF9933"/>
              </a:buClr>
              <a:buFont typeface="Wingdings" panose="05000000000000000000" pitchFamily="2" charset="2"/>
              <a:buNone/>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For more information, please contact…</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9B37D95-8AB9-421E-9DCF-6094AE93EE3F}"/>
              </a:ext>
            </a:extLst>
          </p:cNvPr>
          <p:cNvSpPr/>
          <p:nvPr userDrawn="1"/>
        </p:nvSpPr>
        <p:spPr>
          <a:xfrm>
            <a:off x="162124" y="756295"/>
            <a:ext cx="22322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F94882E2-64D0-449B-A705-6629922E0A1F}"/>
              </a:ext>
            </a:extLst>
          </p:cNvPr>
          <p:cNvSpPr/>
          <p:nvPr userDrawn="1"/>
        </p:nvSpPr>
        <p:spPr>
          <a:xfrm>
            <a:off x="522288" y="6825169"/>
            <a:ext cx="4248348" cy="504056"/>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36CEF0ED-072D-BB4A-8905-A384974E2EA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22164" y="6044692"/>
            <a:ext cx="2971800" cy="1092200"/>
          </a:xfrm>
          <a:prstGeom prst="rect">
            <a:avLst/>
          </a:prstGeom>
        </p:spPr>
      </p:pic>
      <p:pic>
        <p:nvPicPr>
          <p:cNvPr id="11" name="Picture 10">
            <a:extLst>
              <a:ext uri="{FF2B5EF4-FFF2-40B4-BE49-F238E27FC236}">
                <a16:creationId xmlns:a16="http://schemas.microsoft.com/office/drawing/2014/main" id="{76130C0F-4EC4-F149-9CB4-E4B58055CCB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5429" y="6499943"/>
            <a:ext cx="2520280" cy="593007"/>
          </a:xfrm>
          <a:prstGeom prst="rect">
            <a:avLst/>
          </a:prstGeom>
        </p:spPr>
      </p:pic>
    </p:spTree>
    <p:extLst>
      <p:ext uri="{BB962C8B-B14F-4D97-AF65-F5344CB8AC3E}">
        <p14:creationId xmlns:p14="http://schemas.microsoft.com/office/powerpoint/2010/main" val="1120425165"/>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noProof="0" dirty="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000">
                <a:latin typeface="Roboto" panose="02000000000000000000" pitchFamily="2" charset="0"/>
                <a:ea typeface="Roboto" panose="02000000000000000000" pitchFamily="2" charset="0"/>
                <a:cs typeface="Roboto" panose="02000000000000000000" pitchFamily="2" charset="0"/>
              </a:defRPr>
            </a:lvl1pPr>
            <a:lvl2pPr marL="800100" indent="-342900">
              <a:buClr>
                <a:srgbClr val="004084"/>
              </a:buClr>
              <a:buFont typeface="Roboto" panose="02000000000000000000" pitchFamily="2" charset="0"/>
              <a:buChar char="−"/>
              <a:defRPr sz="1800">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First level</a:t>
            </a:r>
          </a:p>
          <a:p>
            <a:pPr lvl="1"/>
            <a:r>
              <a:rPr lang="en-US" noProof="0" dirty="0"/>
              <a:t>Second level</a:t>
            </a:r>
          </a:p>
          <a:p>
            <a:pPr lvl="2"/>
            <a:r>
              <a:rPr lang="en-US" noProof="0" dirty="0"/>
              <a:t>Third level</a:t>
            </a:r>
          </a:p>
        </p:txBody>
      </p:sp>
    </p:spTree>
    <p:extLst>
      <p:ext uri="{BB962C8B-B14F-4D97-AF65-F5344CB8AC3E}">
        <p14:creationId xmlns:p14="http://schemas.microsoft.com/office/powerpoint/2010/main" val="244559179"/>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rever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noProof="0" dirty="0"/>
              <a:t>Click to edit slide title</a:t>
            </a:r>
          </a:p>
        </p:txBody>
      </p:sp>
      <p:sp>
        <p:nvSpPr>
          <p:cNvPr id="3" name="Content Placeholder 2"/>
          <p:cNvSpPr>
            <a:spLocks noGrp="1"/>
          </p:cNvSpPr>
          <p:nvPr>
            <p:ph idx="1" hasCustomPrompt="1"/>
          </p:nvPr>
        </p:nvSpPr>
        <p:spPr/>
        <p:txBody>
          <a:bodyPr/>
          <a:lstStyle>
            <a:lvl1pPr marL="342900" indent="-342900">
              <a:buClr>
                <a:srgbClr val="FF9933"/>
              </a:buClr>
              <a:buFont typeface="Wingdings" panose="05000000000000000000" pitchFamily="2" charset="2"/>
              <a:buChar char="§"/>
              <a:defRPr sz="24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800100" indent="-342900">
              <a:buClr>
                <a:schemeClr val="bg1"/>
              </a:buClr>
              <a:buFont typeface="Roboto" panose="02000000000000000000" pitchFamily="2" charset="0"/>
              <a:buChar char="−"/>
              <a:defRPr sz="2000">
                <a:solidFill>
                  <a:schemeClr val="bg1"/>
                </a:solidFill>
                <a:latin typeface="Roboto" panose="02000000000000000000" pitchFamily="2" charset="0"/>
                <a:ea typeface="Roboto" panose="02000000000000000000" pitchFamily="2" charset="0"/>
                <a:cs typeface="Roboto" panose="02000000000000000000" pitchFamily="2" charset="0"/>
              </a:defRPr>
            </a:lvl2pPr>
            <a:lvl3pPr marL="1200150" indent="-285750">
              <a:buFont typeface="Roboto" panose="02000000000000000000" pitchFamily="2" charset="0"/>
              <a:buChar char="−"/>
              <a:defRPr sz="1600" i="0">
                <a:solidFill>
                  <a:schemeClr val="bg1"/>
                </a:solidFill>
                <a:latin typeface="Roboto" panose="02000000000000000000" pitchFamily="2" charset="0"/>
                <a:ea typeface="Roboto" panose="02000000000000000000" pitchFamily="2" charset="0"/>
                <a:cs typeface="Roboto" panose="02000000000000000000" pitchFamily="2" charset="0"/>
              </a:defRPr>
            </a:lvl3pPr>
          </a:lstStyle>
          <a:p>
            <a:pPr lvl="0"/>
            <a:r>
              <a:rPr lang="en-US" noProof="0" dirty="0"/>
              <a:t>First level</a:t>
            </a:r>
          </a:p>
          <a:p>
            <a:pPr lvl="1"/>
            <a:r>
              <a:rPr lang="en-US" noProof="0" dirty="0"/>
              <a:t>Second level</a:t>
            </a:r>
          </a:p>
          <a:p>
            <a:pPr lvl="2"/>
            <a:r>
              <a:rPr lang="en-US" noProof="0" dirty="0"/>
              <a:t>Third level</a:t>
            </a:r>
          </a:p>
        </p:txBody>
      </p:sp>
      <p:cxnSp>
        <p:nvCxnSpPr>
          <p:cNvPr id="4" name="Straight Connector 3">
            <a:extLst>
              <a:ext uri="{FF2B5EF4-FFF2-40B4-BE49-F238E27FC236}">
                <a16:creationId xmlns:a16="http://schemas.microsoft.com/office/drawing/2014/main" id="{35B9F130-5DD9-49B1-9915-84C423056C0E}"/>
              </a:ext>
            </a:extLst>
          </p:cNvPr>
          <p:cNvCxnSpPr>
            <a:cxnSpLocks/>
          </p:cNvCxnSpPr>
          <p:nvPr userDrawn="1"/>
        </p:nvCxnSpPr>
        <p:spPr>
          <a:xfrm>
            <a:off x="551981" y="1044327"/>
            <a:ext cx="1211312" cy="0"/>
          </a:xfrm>
          <a:prstGeom prst="line">
            <a:avLst/>
          </a:prstGeom>
          <a:ln w="5715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644334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4988" y="180231"/>
            <a:ext cx="9623425" cy="864096"/>
          </a:xfrm>
        </p:spPr>
        <p:txBody>
          <a:bodyPr/>
          <a:lstStyle>
            <a:lvl1pPr>
              <a:defRPr/>
            </a:lvl1pPr>
          </a:lstStyle>
          <a:p>
            <a:r>
              <a:rPr lang="en-US" dirty="0"/>
              <a:t>Click to edit slide title</a:t>
            </a:r>
          </a:p>
        </p:txBody>
      </p:sp>
    </p:spTree>
    <p:extLst>
      <p:ext uri="{BB962C8B-B14F-4D97-AF65-F5344CB8AC3E}">
        <p14:creationId xmlns:p14="http://schemas.microsoft.com/office/powerpoint/2010/main" val="304519976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with UN waterm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9672CB-8785-4463-9030-C4587EEF7A80}"/>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tretch>
            <a:fillRect/>
          </a:stretch>
        </p:blipFill>
        <p:spPr>
          <a:xfrm>
            <a:off x="811995" y="-180232"/>
            <a:ext cx="8757578" cy="7561263"/>
          </a:xfrm>
          <a:prstGeom prst="rect">
            <a:avLst/>
          </a:prstGeom>
        </p:spPr>
      </p:pic>
      <p:sp>
        <p:nvSpPr>
          <p:cNvPr id="2" name="Title 1"/>
          <p:cNvSpPr>
            <a:spLocks noGrp="1"/>
          </p:cNvSpPr>
          <p:nvPr>
            <p:ph type="title" hasCustomPrompt="1"/>
          </p:nvPr>
        </p:nvSpPr>
        <p:spPr>
          <a:xfrm>
            <a:off x="534988" y="180231"/>
            <a:ext cx="9623425" cy="864096"/>
          </a:xfrm>
        </p:spPr>
        <p:txBody>
          <a:bodyPr/>
          <a:lstStyle>
            <a:lvl1pPr>
              <a:defRPr/>
            </a:lvl1pPr>
          </a:lstStyle>
          <a:p>
            <a:r>
              <a:rPr lang="en-US" dirty="0"/>
              <a:t>Click to edit slide title</a:t>
            </a:r>
          </a:p>
        </p:txBody>
      </p:sp>
    </p:spTree>
    <p:extLst>
      <p:ext uri="{BB962C8B-B14F-4D97-AF65-F5344CB8AC3E}">
        <p14:creationId xmlns:p14="http://schemas.microsoft.com/office/powerpoint/2010/main" val="239639983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0EB3C3-6AB0-4A5B-A95B-D8185DB5F033}"/>
              </a:ext>
            </a:extLst>
          </p:cNvPr>
          <p:cNvSpPr/>
          <p:nvPr userDrawn="1"/>
        </p:nvSpPr>
        <p:spPr>
          <a:xfrm>
            <a:off x="306140" y="828303"/>
            <a:ext cx="1872208" cy="43204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70357869"/>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Content Placeholder 2"/>
          <p:cNvSpPr>
            <a:spLocks noGrp="1"/>
          </p:cNvSpPr>
          <p:nvPr>
            <p:ph sz="half" idx="1" hasCustomPrompt="1"/>
          </p:nvPr>
        </p:nvSpPr>
        <p:spPr>
          <a:xfrm>
            <a:off x="534988" y="1476375"/>
            <a:ext cx="4735512"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
        <p:nvSpPr>
          <p:cNvPr id="4" name="Content Placeholder 3"/>
          <p:cNvSpPr>
            <a:spLocks noGrp="1"/>
          </p:cNvSpPr>
          <p:nvPr>
            <p:ph sz="half" idx="2" hasCustomPrompt="1"/>
          </p:nvPr>
        </p:nvSpPr>
        <p:spPr>
          <a:xfrm>
            <a:off x="5422900" y="1476375"/>
            <a:ext cx="4735513" cy="5329286"/>
          </a:xfrm>
        </p:spPr>
        <p:txBody>
          <a:bodyPr/>
          <a:lstStyle>
            <a:lvl1pPr>
              <a:defRPr sz="2000"/>
            </a:lvl1pPr>
            <a:lvl2pPr>
              <a:defRPr sz="1600"/>
            </a:lvl2pPr>
            <a:lvl3pPr>
              <a:defRPr sz="1500"/>
            </a:lvl3pPr>
            <a:lvl4pPr>
              <a:defRPr sz="1800"/>
            </a:lvl4pPr>
            <a:lvl5pPr>
              <a:defRPr sz="1800"/>
            </a:lvl5pPr>
            <a:lvl6pPr>
              <a:defRPr sz="1800"/>
            </a:lvl6pPr>
            <a:lvl7pPr>
              <a:defRPr sz="1800"/>
            </a:lvl7pPr>
            <a:lvl8pPr>
              <a:defRPr sz="1800"/>
            </a:lvl8pPr>
            <a:lvl9pPr>
              <a:defRPr sz="1800"/>
            </a:lvl9p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p:txBody>
      </p:sp>
    </p:spTree>
    <p:extLst>
      <p:ext uri="{BB962C8B-B14F-4D97-AF65-F5344CB8AC3E}">
        <p14:creationId xmlns:p14="http://schemas.microsoft.com/office/powerpoint/2010/main" val="389805089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ctr" anchorCtr="0" compatLnSpc="1">
            <a:prstTxWarp prst="textNoShape">
              <a:avLst/>
            </a:prstTxWarp>
          </a:bodyPr>
          <a:lstStyle/>
          <a:p>
            <a:pPr lvl="0"/>
            <a:r>
              <a:rPr lang="en-US" noProof="0" dirty="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52153" rIns="104306" bIns="52153" numCol="1" anchor="t" anchorCtr="0" compatLnSpc="1">
            <a:prstTxWarp prst="textNoShape">
              <a:avLst/>
            </a:prstTxWarp>
          </a:bodyPr>
          <a:lstStyle/>
          <a:p>
            <a:pPr lvl="0"/>
            <a:r>
              <a:rPr lang="en-US" noProof="0" dirty="0"/>
              <a:t>First level</a:t>
            </a:r>
          </a:p>
          <a:p>
            <a:pPr lvl="1"/>
            <a:r>
              <a:rPr lang="en-US" noProof="0" dirty="0"/>
              <a:t>Second level</a:t>
            </a:r>
          </a:p>
          <a:p>
            <a:pPr lvl="2"/>
            <a:r>
              <a:rPr lang="en-US" noProof="0" dirty="0"/>
              <a:t>Third level</a:t>
            </a:r>
          </a:p>
          <a:p>
            <a:pPr lvl="2"/>
            <a:endParaRPr lang="en-US" dirty="0"/>
          </a:p>
        </p:txBody>
      </p:sp>
      <p:pic>
        <p:nvPicPr>
          <p:cNvPr id="1029" name="Picture 2" descr="Barre.jpg"/>
          <p:cNvPicPr preferRelativeResize="0">
            <a:picLocks/>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73EA66E-AC97-47D3-AFF7-28384C037AE6}"/>
              </a:ext>
            </a:extLst>
          </p:cNvPr>
          <p:cNvCxnSpPr>
            <a:cxnSpLocks/>
          </p:cNvCxnSpPr>
          <p:nvPr userDrawn="1"/>
        </p:nvCxnSpPr>
        <p:spPr>
          <a:xfrm>
            <a:off x="551981"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dirty="0">
                <a:solidFill>
                  <a:schemeClr val="accent6">
                    <a:lumMod val="60000"/>
                    <a:lumOff val="40000"/>
                  </a:schemeClr>
                </a:solidFill>
                <a:latin typeface="+mn-lt"/>
              </a:rPr>
              <a:t>© UNDRR – United Nations Office for Disaster Risk Reduction</a:t>
            </a:r>
            <a:endParaRPr lang="en-GB" sz="1200" dirty="0">
              <a:solidFill>
                <a:schemeClr val="accent6">
                  <a:lumMod val="60000"/>
                  <a:lumOff val="40000"/>
                </a:schemeClr>
              </a:solidFill>
              <a:latin typeface="+mn-lt"/>
            </a:endParaRPr>
          </a:p>
        </p:txBody>
      </p:sp>
    </p:spTree>
    <p:extLst>
      <p:ext uri="{BB962C8B-B14F-4D97-AF65-F5344CB8AC3E}">
        <p14:creationId xmlns:p14="http://schemas.microsoft.com/office/powerpoint/2010/main" val="237987827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5" r:id="rId6"/>
    <p:sldLayoutId id="2147483762" r:id="rId7"/>
    <p:sldLayoutId id="2147483761" r:id="rId8"/>
    <p:sldLayoutId id="2147483754" r:id="rId9"/>
    <p:sldLayoutId id="2147483765" r:id="rId10"/>
    <p:sldLayoutId id="2147483766" r:id="rId11"/>
    <p:sldLayoutId id="2147483763" r:id="rId12"/>
    <p:sldLayoutId id="2147483757" r:id="rId13"/>
    <p:sldLayoutId id="2147483759" r:id="rId14"/>
    <p:sldLayoutId id="2147483760" r:id="rId15"/>
    <p:sldLayoutId id="2147483764" r:id="rId16"/>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userDrawn="1">
          <p15:clr>
            <a:srgbClr val="F26B43"/>
          </p15:clr>
        </p15:guide>
        <p15:guide id="2" pos="6407" userDrawn="1">
          <p15:clr>
            <a:srgbClr val="F26B43"/>
          </p15:clr>
        </p15:guide>
        <p15:guide id="3" pos="329" userDrawn="1">
          <p15:clr>
            <a:srgbClr val="F26B43"/>
          </p15:clr>
        </p15:guide>
        <p15:guide id="4" orient="horz" pos="2381" userDrawn="1">
          <p15:clr>
            <a:srgbClr val="F26B43"/>
          </p15:clr>
        </p15:guide>
        <p15:guide id="5" orient="horz" pos="93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Espace réservé du titre 1"/>
          <p:cNvSpPr>
            <a:spLocks noGrp="1"/>
          </p:cNvSpPr>
          <p:nvPr>
            <p:ph type="title"/>
          </p:nvPr>
        </p:nvSpPr>
        <p:spPr bwMode="auto">
          <a:xfrm>
            <a:off x="534988" y="180231"/>
            <a:ext cx="9623425" cy="885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52153" rIns="104306" bIns="52153" numCol="1" anchor="ctr" anchorCtr="0" compatLnSpc="1">
            <a:prstTxWarp prst="textNoShape">
              <a:avLst/>
            </a:prstTxWarp>
          </a:bodyPr>
          <a:lstStyle/>
          <a:p>
            <a:pPr lvl="0"/>
            <a:r>
              <a:rPr lang="en-US" noProof="0" dirty="0"/>
              <a:t>Slide title</a:t>
            </a:r>
          </a:p>
        </p:txBody>
      </p:sp>
      <p:sp>
        <p:nvSpPr>
          <p:cNvPr id="1028" name="Espace réservé du texte 2"/>
          <p:cNvSpPr>
            <a:spLocks noGrp="1"/>
          </p:cNvSpPr>
          <p:nvPr>
            <p:ph type="body" idx="1"/>
          </p:nvPr>
        </p:nvSpPr>
        <p:spPr bwMode="auto">
          <a:xfrm>
            <a:off x="534988" y="1476375"/>
            <a:ext cx="9623425" cy="5544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52153" rIns="104306" bIns="52153" numCol="1" anchor="t" anchorCtr="0" compatLnSpc="1">
            <a:prstTxWarp prst="textNoShape">
              <a:avLst/>
            </a:prstTxWarp>
          </a:bodyPr>
          <a:lstStyle/>
          <a:p>
            <a:pPr lvl="0"/>
            <a:r>
              <a:rPr lang="en-US" noProof="0" dirty="0"/>
              <a:t>First level</a:t>
            </a:r>
          </a:p>
          <a:p>
            <a:pPr lvl="1"/>
            <a:r>
              <a:rPr lang="en-US" noProof="0" dirty="0"/>
              <a:t>Second level</a:t>
            </a:r>
          </a:p>
          <a:p>
            <a:pPr lvl="2"/>
            <a:r>
              <a:rPr lang="en-US" noProof="0" dirty="0"/>
              <a:t>Third level</a:t>
            </a:r>
          </a:p>
          <a:p>
            <a:pPr lvl="2"/>
            <a:endParaRPr lang="en-US" dirty="0"/>
          </a:p>
        </p:txBody>
      </p:sp>
      <p:pic>
        <p:nvPicPr>
          <p:cNvPr id="1029" name="Picture 2" descr="Barre.jpg"/>
          <p:cNvPicPr preferRelativeResize="0">
            <a:picLocks/>
          </p:cNvPicPr>
          <p:nvPr/>
        </p:nvPicPr>
        <p:blipFill>
          <a:blip r:embed="rId18" cstate="email">
            <a:extLst>
              <a:ext uri="{28A0092B-C50C-407E-A947-70E740481C1C}">
                <a14:useLocalDpi xmlns:a14="http://schemas.microsoft.com/office/drawing/2010/main"/>
              </a:ext>
            </a:extLst>
          </a:blip>
          <a:srcRect/>
          <a:stretch>
            <a:fillRect/>
          </a:stretch>
        </p:blipFill>
        <p:spPr bwMode="auto">
          <a:xfrm>
            <a:off x="0" y="-7633"/>
            <a:ext cx="10693400" cy="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98F5127D-4064-4948-ADD4-7EFFD7945EFE}"/>
              </a:ext>
            </a:extLst>
          </p:cNvPr>
          <p:cNvCxnSpPr>
            <a:cxnSpLocks/>
          </p:cNvCxnSpPr>
          <p:nvPr/>
        </p:nvCxnSpPr>
        <p:spPr>
          <a:xfrm>
            <a:off x="588708"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73EA66E-AC97-47D3-AFF7-28384C037AE6}"/>
              </a:ext>
            </a:extLst>
          </p:cNvPr>
          <p:cNvCxnSpPr>
            <a:cxnSpLocks/>
          </p:cNvCxnSpPr>
          <p:nvPr userDrawn="1"/>
        </p:nvCxnSpPr>
        <p:spPr>
          <a:xfrm>
            <a:off x="551981" y="1044327"/>
            <a:ext cx="1211312" cy="0"/>
          </a:xfrm>
          <a:prstGeom prst="line">
            <a:avLst/>
          </a:prstGeom>
          <a:ln w="57150" cap="rnd">
            <a:solidFill>
              <a:srgbClr val="004084"/>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3EF16F7C-DC7E-4F56-94C6-C1B2A5E0128D}"/>
              </a:ext>
            </a:extLst>
          </p:cNvPr>
          <p:cNvSpPr txBox="1"/>
          <p:nvPr userDrawn="1"/>
        </p:nvSpPr>
        <p:spPr>
          <a:xfrm>
            <a:off x="522288" y="7020985"/>
            <a:ext cx="9420101" cy="276999"/>
          </a:xfrm>
          <a:prstGeom prst="rect">
            <a:avLst/>
          </a:prstGeom>
          <a:noFill/>
        </p:spPr>
        <p:txBody>
          <a:bodyPr wrap="square" rtlCol="0">
            <a:spAutoFit/>
          </a:bodyPr>
          <a:lstStyle/>
          <a:p>
            <a:r>
              <a:rPr lang="en-US" sz="1200" dirty="0">
                <a:solidFill>
                  <a:schemeClr val="accent6">
                    <a:lumMod val="60000"/>
                    <a:lumOff val="40000"/>
                  </a:schemeClr>
                </a:solidFill>
                <a:latin typeface="+mn-lt"/>
              </a:rPr>
              <a:t>© UNDRR – United Nations Office for Disaster Risk Reduction</a:t>
            </a:r>
            <a:endParaRPr lang="en-GB" sz="1200" dirty="0">
              <a:solidFill>
                <a:schemeClr val="accent6">
                  <a:lumMod val="60000"/>
                  <a:lumOff val="40000"/>
                </a:schemeClr>
              </a:solidFill>
              <a:latin typeface="+mn-lt"/>
            </a:endParaRPr>
          </a:p>
        </p:txBody>
      </p:sp>
    </p:spTree>
    <p:extLst>
      <p:ext uri="{BB962C8B-B14F-4D97-AF65-F5344CB8AC3E}">
        <p14:creationId xmlns:p14="http://schemas.microsoft.com/office/powerpoint/2010/main" val="1949771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ransition spd="slow">
    <p:push/>
  </p:transition>
  <p:hf hdr="0"/>
  <p:txStyles>
    <p:titleStyle>
      <a:lvl1pPr algn="l" defTabSz="1042988" rtl="0" eaLnBrk="1" fontAlgn="base" hangingPunct="1">
        <a:spcBef>
          <a:spcPct val="0"/>
        </a:spcBef>
        <a:spcAft>
          <a:spcPct val="0"/>
        </a:spcAft>
        <a:defRPr sz="2800" b="1" cap="none" baseline="0">
          <a:solidFill>
            <a:schemeClr val="accent1"/>
          </a:solidFill>
          <a:latin typeface="Roboto Black" panose="02000000000000000000" pitchFamily="2" charset="0"/>
          <a:ea typeface="Roboto Black" panose="02000000000000000000" pitchFamily="2" charset="0"/>
          <a:cs typeface="Roboto Black" panose="02000000000000000000" pitchFamily="2" charset="0"/>
        </a:defRPr>
      </a:lvl1pPr>
      <a:lvl2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2pPr>
      <a:lvl3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3pPr>
      <a:lvl4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4pPr>
      <a:lvl5pPr algn="l" defTabSz="1042988" rtl="0" eaLnBrk="1" fontAlgn="base" hangingPunct="1">
        <a:spcBef>
          <a:spcPct val="0"/>
        </a:spcBef>
        <a:spcAft>
          <a:spcPct val="0"/>
        </a:spcAft>
        <a:defRPr sz="4500" b="1">
          <a:solidFill>
            <a:srgbClr val="25A2E3"/>
          </a:solidFill>
          <a:latin typeface="Helvetica Neue" charset="0"/>
          <a:ea typeface="ＭＳ Ｐゴシック" charset="0"/>
          <a:cs typeface="Arial" charset="0"/>
        </a:defRPr>
      </a:lvl5pPr>
      <a:lvl6pPr marL="4572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6pPr>
      <a:lvl7pPr marL="9144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7pPr>
      <a:lvl8pPr marL="13716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8pPr>
      <a:lvl9pPr marL="1828800" algn="l" defTabSz="1042988" rtl="0" eaLnBrk="1" fontAlgn="base" hangingPunct="1">
        <a:spcBef>
          <a:spcPct val="0"/>
        </a:spcBef>
        <a:spcAft>
          <a:spcPct val="0"/>
        </a:spcAft>
        <a:defRPr sz="5000" b="1">
          <a:solidFill>
            <a:srgbClr val="25A2E3"/>
          </a:solidFill>
          <a:latin typeface="Arial" charset="0"/>
          <a:ea typeface="ＭＳ Ｐゴシック" charset="0"/>
          <a:cs typeface="Arial" charset="0"/>
        </a:defRPr>
      </a:lvl9pPr>
    </p:titleStyle>
    <p:body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8">
          <p15:clr>
            <a:srgbClr val="F26B43"/>
          </p15:clr>
        </p15:guide>
        <p15:guide id="2" pos="6407">
          <p15:clr>
            <a:srgbClr val="F26B43"/>
          </p15:clr>
        </p15:guide>
        <p15:guide id="3" pos="329">
          <p15:clr>
            <a:srgbClr val="F26B43"/>
          </p15:clr>
        </p15:guide>
        <p15:guide id="4" orient="horz" pos="2381">
          <p15:clr>
            <a:srgbClr val="F26B43"/>
          </p15:clr>
        </p15:guide>
        <p15:guide id="5" orient="horz" pos="93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unsdg.un.org/resources/integrating-disaster-risk-reduction-and-climate-change-adaptation-un-sustainable" TargetMode="External"/><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hyperlink" Target="https://www.undrr.org/publication/integrating-disaster-risk-reduction-and-climate-change-adaptation-un-sustainabl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Subtitle 3">
            <a:extLst>
              <a:ext uri="{FF2B5EF4-FFF2-40B4-BE49-F238E27FC236}">
                <a16:creationId xmlns:a16="http://schemas.microsoft.com/office/drawing/2014/main" id="{4D625C78-0C20-48C0-99E6-E0FF5881A59A}"/>
              </a:ext>
            </a:extLst>
          </p:cNvPr>
          <p:cNvSpPr txBox="1">
            <a:spLocks/>
          </p:cNvSpPr>
          <p:nvPr/>
        </p:nvSpPr>
        <p:spPr>
          <a:xfrm>
            <a:off x="0" y="108223"/>
            <a:ext cx="10675292" cy="565938"/>
          </a:xfrm>
          <a:prstGeom prst="rect">
            <a:avLst/>
          </a:prstGeom>
        </p:spPr>
        <p:txBody>
          <a:bodyPr/>
          <a:lst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0" indent="0">
              <a:buNone/>
            </a:pPr>
            <a:r>
              <a:rPr lang="es-CR" sz="2700" b="1" kern="0" dirty="0">
                <a:solidFill>
                  <a:schemeClr val="accent2"/>
                </a:solidFill>
              </a:rPr>
              <a:t>Módulo 8: Paquete de herramientas. Infografías y materiales de distribución para contribuir a los debates sobre un Marco de Cooperación que incorpora los riesgos climáticos y de desastres</a:t>
            </a:r>
          </a:p>
        </p:txBody>
      </p:sp>
      <p:sp>
        <p:nvSpPr>
          <p:cNvPr id="14" name="Text Placeholder 5">
            <a:extLst>
              <a:ext uri="{FF2B5EF4-FFF2-40B4-BE49-F238E27FC236}">
                <a16:creationId xmlns:a16="http://schemas.microsoft.com/office/drawing/2014/main" id="{5BD1950E-0656-49C4-9DC2-53C08EAF06D3}"/>
              </a:ext>
            </a:extLst>
          </p:cNvPr>
          <p:cNvSpPr txBox="1">
            <a:spLocks/>
          </p:cNvSpPr>
          <p:nvPr/>
        </p:nvSpPr>
        <p:spPr>
          <a:xfrm>
            <a:off x="522164" y="2206581"/>
            <a:ext cx="5688632" cy="360040"/>
          </a:xfrm>
          <a:prstGeom prst="rect">
            <a:avLst/>
          </a:prstGeom>
        </p:spPr>
        <p:txBody>
          <a:bodyPr/>
          <a:lstStyle>
            <a:lvl1pPr marL="390525" indent="-390525" algn="l" defTabSz="1042988" rtl="0" eaLnBrk="1" fontAlgn="base" hangingPunct="1">
              <a:lnSpc>
                <a:spcPct val="120000"/>
              </a:lnSpc>
              <a:spcBef>
                <a:spcPct val="20000"/>
              </a:spcBef>
              <a:spcAft>
                <a:spcPct val="0"/>
              </a:spcAft>
              <a:buClr>
                <a:srgbClr val="FF9933"/>
              </a:buClr>
              <a:buFont typeface="Wingdings" panose="05000000000000000000" pitchFamily="2" charset="2"/>
              <a:buChar char="§"/>
              <a:defRPr sz="2000">
                <a:solidFill>
                  <a:srgbClr val="004084"/>
                </a:solidFill>
                <a:latin typeface="Roboto" panose="02000000000000000000" pitchFamily="2" charset="0"/>
                <a:ea typeface="Roboto" panose="02000000000000000000" pitchFamily="2" charset="0"/>
                <a:cs typeface="Roboto" panose="02000000000000000000" pitchFamily="2" charset="0"/>
              </a:defRPr>
            </a:lvl1pPr>
            <a:lvl2pPr marL="742950" indent="-285750" algn="l" defTabSz="1042988" rtl="0" eaLnBrk="1" fontAlgn="base" hangingPunct="1">
              <a:lnSpc>
                <a:spcPct val="120000"/>
              </a:lnSpc>
              <a:spcBef>
                <a:spcPct val="20000"/>
              </a:spcBef>
              <a:spcAft>
                <a:spcPct val="0"/>
              </a:spcAft>
              <a:buClr>
                <a:srgbClr val="004084"/>
              </a:buClr>
              <a:buFont typeface="Arial" panose="020B0604020202020204" pitchFamily="34" charset="0"/>
              <a:buChar char="‒"/>
              <a:defRPr sz="1800">
                <a:solidFill>
                  <a:srgbClr val="004084"/>
                </a:solidFill>
                <a:latin typeface="Roboto" panose="02000000000000000000" pitchFamily="2" charset="0"/>
                <a:ea typeface="Roboto" panose="02000000000000000000" pitchFamily="2" charset="0"/>
                <a:cs typeface="Roboto" panose="02000000000000000000" pitchFamily="2" charset="0"/>
              </a:defRPr>
            </a:lvl2pPr>
            <a:lvl3pPr marL="1073150" indent="-268288" algn="l" defTabSz="1042988" rtl="0" eaLnBrk="1" fontAlgn="base" hangingPunct="1">
              <a:lnSpc>
                <a:spcPct val="120000"/>
              </a:lnSpc>
              <a:spcBef>
                <a:spcPct val="20000"/>
              </a:spcBef>
              <a:spcAft>
                <a:spcPct val="0"/>
              </a:spcAft>
              <a:buFont typeface="Wingdings" panose="05000000000000000000" pitchFamily="2" charset="2"/>
              <a:buChar char="§"/>
              <a:defRPr sz="1600" i="0">
                <a:solidFill>
                  <a:srgbClr val="004084"/>
                </a:solidFill>
                <a:latin typeface="Roboto" panose="02000000000000000000" pitchFamily="2" charset="0"/>
                <a:ea typeface="Roboto" panose="02000000000000000000" pitchFamily="2" charset="0"/>
                <a:cs typeface="Roboto" panose="02000000000000000000" pitchFamily="2" charset="0"/>
              </a:defRPr>
            </a:lvl3pPr>
            <a:lvl4pPr marL="1824038"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4pPr>
            <a:lvl5pPr marL="23463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5pPr>
            <a:lvl6pPr marL="28035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6pPr>
            <a:lvl7pPr marL="32607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7pPr>
            <a:lvl8pPr marL="37179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8pPr>
            <a:lvl9pPr marL="4175125" indent="-260350" algn="l" defTabSz="1042988" rtl="0" eaLnBrk="1" fontAlgn="base" hangingPunct="1">
              <a:spcBef>
                <a:spcPct val="20000"/>
              </a:spcBef>
              <a:spcAft>
                <a:spcPct val="0"/>
              </a:spcAft>
              <a:buFont typeface="Arial" charset="0"/>
              <a:defRPr sz="2300">
                <a:solidFill>
                  <a:schemeClr val="tx1"/>
                </a:solidFill>
                <a:latin typeface="+mn-lt"/>
                <a:ea typeface="Arial" charset="0"/>
                <a:cs typeface="+mn-cs"/>
              </a:defRPr>
            </a:lvl9pPr>
          </a:lstStyle>
          <a:p>
            <a:pPr marL="0" indent="0">
              <a:buNone/>
            </a:pPr>
            <a:r>
              <a:rPr lang="es-CR" sz="1800" kern="0" dirty="0"/>
              <a:t>Suplemento de la </a:t>
            </a:r>
            <a:r>
              <a:rPr lang="es-ES" sz="1800" kern="0" dirty="0"/>
              <a:t>Guía para la integración de la reducción del riesgo de desastres y la adaptación al cambio climático en el Marco de Cooperación de las Naciones Unidas para el Desarrollo Sostenible </a:t>
            </a:r>
            <a:endParaRPr lang="es-CR" sz="1800" kern="0" dirty="0"/>
          </a:p>
        </p:txBody>
      </p:sp>
    </p:spTree>
    <p:extLst>
      <p:ext uri="{BB962C8B-B14F-4D97-AF65-F5344CB8AC3E}">
        <p14:creationId xmlns:p14="http://schemas.microsoft.com/office/powerpoint/2010/main" val="349477289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A59CC3-DE0F-4687-A7DA-1A0684D0D843}"/>
              </a:ext>
            </a:extLst>
          </p:cNvPr>
          <p:cNvSpPr>
            <a:spLocks noGrp="1"/>
          </p:cNvSpPr>
          <p:nvPr>
            <p:ph type="title"/>
          </p:nvPr>
        </p:nvSpPr>
        <p:spPr/>
        <p:txBody>
          <a:bodyPr/>
          <a:lstStyle/>
          <a:p>
            <a:r>
              <a:rPr lang="es-ES" dirty="0"/>
              <a:t>Escenarios del riesgo de desastres en tiempos de amenazas biológicas</a:t>
            </a:r>
            <a:endParaRPr lang="en-GB" dirty="0"/>
          </a:p>
        </p:txBody>
      </p:sp>
      <p:pic>
        <p:nvPicPr>
          <p:cNvPr id="4" name="Bilde 3">
            <a:extLst>
              <a:ext uri="{FF2B5EF4-FFF2-40B4-BE49-F238E27FC236}">
                <a16:creationId xmlns:a16="http://schemas.microsoft.com/office/drawing/2014/main" id="{05E04D66-5A0A-4513-AF36-DD99783083F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2172599"/>
            <a:ext cx="10693400" cy="5388664"/>
          </a:xfrm>
          <a:prstGeom prst="rect">
            <a:avLst/>
          </a:prstGeom>
        </p:spPr>
      </p:pic>
    </p:spTree>
    <p:extLst>
      <p:ext uri="{BB962C8B-B14F-4D97-AF65-F5344CB8AC3E}">
        <p14:creationId xmlns:p14="http://schemas.microsoft.com/office/powerpoint/2010/main" val="4247250135"/>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F056275-FB0C-458F-83E1-1CF43490069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90116" y="1268717"/>
            <a:ext cx="7336273" cy="2829020"/>
          </a:xfrm>
          <a:prstGeom prst="rect">
            <a:avLst/>
          </a:prstGeom>
        </p:spPr>
      </p:pic>
      <p:sp>
        <p:nvSpPr>
          <p:cNvPr id="2" name="Tittel 1">
            <a:extLst>
              <a:ext uri="{FF2B5EF4-FFF2-40B4-BE49-F238E27FC236}">
                <a16:creationId xmlns:a16="http://schemas.microsoft.com/office/drawing/2014/main" id="{2E0485B7-9F8A-4F24-8D7E-38262582575F}"/>
              </a:ext>
            </a:extLst>
          </p:cNvPr>
          <p:cNvSpPr>
            <a:spLocks noGrp="1"/>
          </p:cNvSpPr>
          <p:nvPr>
            <p:ph type="title"/>
          </p:nvPr>
        </p:nvSpPr>
        <p:spPr>
          <a:xfrm>
            <a:off x="234132" y="128372"/>
            <a:ext cx="10225135" cy="864096"/>
          </a:xfrm>
        </p:spPr>
        <p:txBody>
          <a:bodyPr/>
          <a:lstStyle/>
          <a:p>
            <a:r>
              <a:rPr lang="es-ES" sz="2600" dirty="0"/>
              <a:t>Riesgos climáticos y de desastres y el hecho de quedarse atrás</a:t>
            </a:r>
            <a:endParaRPr lang="en-GB" sz="2600" dirty="0"/>
          </a:p>
        </p:txBody>
      </p:sp>
      <p:sp>
        <p:nvSpPr>
          <p:cNvPr id="13" name="Pil: venstre og opp 12">
            <a:extLst>
              <a:ext uri="{FF2B5EF4-FFF2-40B4-BE49-F238E27FC236}">
                <a16:creationId xmlns:a16="http://schemas.microsoft.com/office/drawing/2014/main" id="{67D92AA0-3EA8-4349-ABCF-A914ECAA73BF}"/>
              </a:ext>
            </a:extLst>
          </p:cNvPr>
          <p:cNvSpPr/>
          <p:nvPr/>
        </p:nvSpPr>
        <p:spPr>
          <a:xfrm rot="5400000">
            <a:off x="2238140" y="3650100"/>
            <a:ext cx="3552824" cy="3672408"/>
          </a:xfrm>
          <a:prstGeom prst="leftUpArrow">
            <a:avLst>
              <a:gd name="adj1" fmla="val 18606"/>
              <a:gd name="adj2" fmla="val 25000"/>
              <a:gd name="adj3" fmla="val 25000"/>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pPr algn="ctr"/>
            <a:endParaRPr lang="en-GB" b="1" dirty="0">
              <a:ln/>
              <a:solidFill>
                <a:schemeClr val="accent4"/>
              </a:solidFill>
            </a:endParaRPr>
          </a:p>
        </p:txBody>
      </p:sp>
      <p:pic>
        <p:nvPicPr>
          <p:cNvPr id="7" name="Imagen 4">
            <a:extLst>
              <a:ext uri="{FF2B5EF4-FFF2-40B4-BE49-F238E27FC236}">
                <a16:creationId xmlns:a16="http://schemas.microsoft.com/office/drawing/2014/main" id="{EB0AC482-8533-4EFB-ACC3-B684563440C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993729" y="3249120"/>
            <a:ext cx="4537547" cy="4183772"/>
          </a:xfrm>
          <a:prstGeom prst="rect">
            <a:avLst/>
          </a:prstGeom>
        </p:spPr>
      </p:pic>
    </p:spTree>
    <p:extLst>
      <p:ext uri="{BB962C8B-B14F-4D97-AF65-F5344CB8AC3E}">
        <p14:creationId xmlns:p14="http://schemas.microsoft.com/office/powerpoint/2010/main" val="1056136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8">
            <a:extLst>
              <a:ext uri="{FF2B5EF4-FFF2-40B4-BE49-F238E27FC236}">
                <a16:creationId xmlns:a16="http://schemas.microsoft.com/office/drawing/2014/main" id="{7D93FB3F-DDB2-40CE-B84D-E63F83FDFE6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109078" y="1116335"/>
            <a:ext cx="6535898" cy="5884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2" name="Tittel 1">
            <a:extLst>
              <a:ext uri="{FF2B5EF4-FFF2-40B4-BE49-F238E27FC236}">
                <a16:creationId xmlns:a16="http://schemas.microsoft.com/office/drawing/2014/main" id="{AD88D66C-A25B-432A-976A-A4496316D84C}"/>
              </a:ext>
            </a:extLst>
          </p:cNvPr>
          <p:cNvSpPr>
            <a:spLocks noGrp="1"/>
          </p:cNvSpPr>
          <p:nvPr>
            <p:ph type="title"/>
          </p:nvPr>
        </p:nvSpPr>
        <p:spPr>
          <a:xfrm>
            <a:off x="306141" y="87189"/>
            <a:ext cx="10225136" cy="885130"/>
          </a:xfrm>
        </p:spPr>
        <p:txBody>
          <a:bodyPr/>
          <a:lstStyle/>
          <a:p>
            <a:r>
              <a:rPr lang="es-ES" dirty="0"/>
              <a:t>Priorización de las soluciones de desarrollo que fortalecen la resiliencia sistémica</a:t>
            </a:r>
            <a:endParaRPr lang="en-GB" dirty="0"/>
          </a:p>
        </p:txBody>
      </p:sp>
      <p:sp>
        <p:nvSpPr>
          <p:cNvPr id="3" name="TekstSylinder 2">
            <a:extLst>
              <a:ext uri="{FF2B5EF4-FFF2-40B4-BE49-F238E27FC236}">
                <a16:creationId xmlns:a16="http://schemas.microsoft.com/office/drawing/2014/main" id="{C0F2C76F-D234-4E7E-B6F3-1AAD53354644}"/>
              </a:ext>
            </a:extLst>
          </p:cNvPr>
          <p:cNvSpPr txBox="1"/>
          <p:nvPr/>
        </p:nvSpPr>
        <p:spPr>
          <a:xfrm>
            <a:off x="5725151" y="1421546"/>
            <a:ext cx="4986660" cy="5909310"/>
          </a:xfrm>
          <a:prstGeom prst="rect">
            <a:avLst/>
          </a:prstGeom>
          <a:noFill/>
        </p:spPr>
        <p:txBody>
          <a:bodyPr wrap="square" rtlCol="0">
            <a:spAutoFit/>
          </a:bodyPr>
          <a:lstStyle/>
          <a:p>
            <a:r>
              <a:rPr lang="es-CR" dirty="0">
                <a:solidFill>
                  <a:schemeClr val="accent5"/>
                </a:solidFill>
              </a:rPr>
              <a:t>Priorice soluciones que ayuden a:</a:t>
            </a:r>
          </a:p>
          <a:p>
            <a:pPr marL="342900" indent="-342900">
              <a:buFont typeface="Arial" panose="020B0604020202020204" pitchFamily="34" charset="0"/>
              <a:buChar char="•"/>
            </a:pPr>
            <a:endParaRPr lang="es-CR" dirty="0"/>
          </a:p>
          <a:p>
            <a:pPr marL="342900" indent="-342900">
              <a:buFont typeface="Arial" panose="020B0604020202020204" pitchFamily="34" charset="0"/>
              <a:buChar char="•"/>
            </a:pPr>
            <a:r>
              <a:rPr lang="es-CR" dirty="0"/>
              <a:t>Fortalecer la resiliencia climática y frente a los desastres de aquellos que se han quedado más atrás. </a:t>
            </a:r>
          </a:p>
          <a:p>
            <a:pPr marL="342900" indent="-342900">
              <a:buFont typeface="Arial" panose="020B0604020202020204" pitchFamily="34" charset="0"/>
              <a:buChar char="•"/>
            </a:pPr>
            <a:endParaRPr lang="es-CR" dirty="0"/>
          </a:p>
          <a:p>
            <a:pPr marL="342900" indent="-342900">
              <a:buFont typeface="Arial" panose="020B0604020202020204" pitchFamily="34" charset="0"/>
              <a:buChar char="•"/>
            </a:pPr>
            <a:r>
              <a:rPr lang="es-CR" dirty="0"/>
              <a:t>Aumentar las capacidades para gestionar el riesgo en múltiples sectores al mismo tiempo. </a:t>
            </a:r>
          </a:p>
          <a:p>
            <a:pPr marL="342900" indent="-342900">
              <a:buFont typeface="Arial" panose="020B0604020202020204" pitchFamily="34" charset="0"/>
              <a:buChar char="•"/>
            </a:pPr>
            <a:endParaRPr lang="es-CR" dirty="0"/>
          </a:p>
          <a:p>
            <a:pPr marL="342900" indent="-342900">
              <a:buFont typeface="Arial" panose="020B0604020202020204" pitchFamily="34" charset="0"/>
              <a:buChar char="•"/>
            </a:pPr>
            <a:r>
              <a:rPr lang="es-CR" dirty="0"/>
              <a:t>Integrar la gestión de riesgos climáticos, de desastres y de salud.</a:t>
            </a:r>
          </a:p>
          <a:p>
            <a:pPr marL="342900" indent="-342900">
              <a:buFont typeface="Arial" panose="020B0604020202020204" pitchFamily="34" charset="0"/>
              <a:buChar char="•"/>
            </a:pPr>
            <a:endParaRPr lang="es-CR" dirty="0"/>
          </a:p>
          <a:p>
            <a:pPr marL="342900" indent="-342900">
              <a:buFont typeface="Arial" panose="020B0604020202020204" pitchFamily="34" charset="0"/>
              <a:buChar char="•"/>
            </a:pPr>
            <a:r>
              <a:rPr lang="es-CR" dirty="0"/>
              <a:t>Permitir un enfoque que abarque a toda la sociedad. </a:t>
            </a:r>
          </a:p>
          <a:p>
            <a:pPr marL="342900" indent="-342900">
              <a:buFont typeface="Arial" panose="020B0604020202020204" pitchFamily="34" charset="0"/>
              <a:buChar char="•"/>
            </a:pPr>
            <a:endParaRPr lang="es-CR" dirty="0"/>
          </a:p>
          <a:p>
            <a:pPr marL="342900" indent="-342900">
              <a:buFont typeface="Arial" panose="020B0604020202020204" pitchFamily="34" charset="0"/>
              <a:buChar char="•"/>
            </a:pPr>
            <a:r>
              <a:rPr lang="es-CR" dirty="0"/>
              <a:t>Establecer sistemas de alerta temprana para múltiples amenazas. </a:t>
            </a:r>
          </a:p>
        </p:txBody>
      </p:sp>
      <p:sp>
        <p:nvSpPr>
          <p:cNvPr id="5" name="Content Placeholder 4">
            <a:extLst>
              <a:ext uri="{FF2B5EF4-FFF2-40B4-BE49-F238E27FC236}">
                <a16:creationId xmlns:a16="http://schemas.microsoft.com/office/drawing/2014/main" id="{F19BB25F-6352-4B56-ADA8-ABF6AE710FF5}"/>
              </a:ext>
            </a:extLst>
          </p:cNvPr>
          <p:cNvSpPr>
            <a:spLocks noGrp="1"/>
          </p:cNvSpPr>
          <p:nvPr>
            <p:ph idx="1"/>
          </p:nvPr>
        </p:nvSpPr>
        <p:spPr/>
        <p:txBody>
          <a:bodyPr/>
          <a:lstStyle/>
          <a:p>
            <a:endParaRPr lang="es-CL" dirty="0"/>
          </a:p>
        </p:txBody>
      </p:sp>
    </p:spTree>
    <p:extLst>
      <p:ext uri="{BB962C8B-B14F-4D97-AF65-F5344CB8AC3E}">
        <p14:creationId xmlns:p14="http://schemas.microsoft.com/office/powerpoint/2010/main" val="1942720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8D66C-A25B-432A-976A-A4496316D84C}"/>
              </a:ext>
            </a:extLst>
          </p:cNvPr>
          <p:cNvSpPr>
            <a:spLocks noGrp="1"/>
          </p:cNvSpPr>
          <p:nvPr>
            <p:ph type="title"/>
          </p:nvPr>
        </p:nvSpPr>
        <p:spPr/>
        <p:txBody>
          <a:bodyPr/>
          <a:lstStyle/>
          <a:p>
            <a:r>
              <a:rPr lang="es-CR" dirty="0"/>
              <a:t>Gestión de riesgos sistémicos mediante múltiples sectores (1)</a:t>
            </a:r>
          </a:p>
        </p:txBody>
      </p:sp>
      <p:pic>
        <p:nvPicPr>
          <p:cNvPr id="5" name="Plassholder for innhold 4" descr="Et bilde som inneholder kart&#10;&#10;Automatisk generert beskrivelse">
            <a:extLst>
              <a:ext uri="{FF2B5EF4-FFF2-40B4-BE49-F238E27FC236}">
                <a16:creationId xmlns:a16="http://schemas.microsoft.com/office/drawing/2014/main" id="{CA89951E-71DA-48D9-AE7C-BA1CA8F2946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988" y="1481887"/>
            <a:ext cx="9623425" cy="5534114"/>
          </a:xfrm>
        </p:spPr>
      </p:pic>
      <p:sp>
        <p:nvSpPr>
          <p:cNvPr id="3" name="Rektangel 2">
            <a:extLst>
              <a:ext uri="{FF2B5EF4-FFF2-40B4-BE49-F238E27FC236}">
                <a16:creationId xmlns:a16="http://schemas.microsoft.com/office/drawing/2014/main" id="{65A0A55D-1D76-4203-858B-83B5BAE86C80}"/>
              </a:ext>
            </a:extLst>
          </p:cNvPr>
          <p:cNvSpPr/>
          <p:nvPr/>
        </p:nvSpPr>
        <p:spPr>
          <a:xfrm>
            <a:off x="7722964" y="1481887"/>
            <a:ext cx="2088232" cy="78657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ktangel 5">
            <a:extLst>
              <a:ext uri="{FF2B5EF4-FFF2-40B4-BE49-F238E27FC236}">
                <a16:creationId xmlns:a16="http://schemas.microsoft.com/office/drawing/2014/main" id="{F6AD0C29-EC60-4771-AC23-3B026186FACA}"/>
              </a:ext>
            </a:extLst>
          </p:cNvPr>
          <p:cNvSpPr/>
          <p:nvPr/>
        </p:nvSpPr>
        <p:spPr>
          <a:xfrm>
            <a:off x="8767080" y="4360711"/>
            <a:ext cx="1548172" cy="11481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ktangel 6">
            <a:extLst>
              <a:ext uri="{FF2B5EF4-FFF2-40B4-BE49-F238E27FC236}">
                <a16:creationId xmlns:a16="http://schemas.microsoft.com/office/drawing/2014/main" id="{3B6408A7-A217-461C-8FB8-26E4F2A2F2FD}"/>
              </a:ext>
            </a:extLst>
          </p:cNvPr>
          <p:cNvSpPr/>
          <p:nvPr/>
        </p:nvSpPr>
        <p:spPr>
          <a:xfrm>
            <a:off x="5850756" y="6012879"/>
            <a:ext cx="1728192" cy="11481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ktangel 7">
            <a:extLst>
              <a:ext uri="{FF2B5EF4-FFF2-40B4-BE49-F238E27FC236}">
                <a16:creationId xmlns:a16="http://schemas.microsoft.com/office/drawing/2014/main" id="{C9876362-1C58-460B-91E2-B239CA7444FF}"/>
              </a:ext>
            </a:extLst>
          </p:cNvPr>
          <p:cNvSpPr/>
          <p:nvPr/>
        </p:nvSpPr>
        <p:spPr>
          <a:xfrm>
            <a:off x="0" y="4140671"/>
            <a:ext cx="1548172" cy="11481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ktangel 8">
            <a:extLst>
              <a:ext uri="{FF2B5EF4-FFF2-40B4-BE49-F238E27FC236}">
                <a16:creationId xmlns:a16="http://schemas.microsoft.com/office/drawing/2014/main" id="{0662F9FB-D758-4413-A5E0-0E6FBC89CB5E}"/>
              </a:ext>
            </a:extLst>
          </p:cNvPr>
          <p:cNvSpPr/>
          <p:nvPr/>
        </p:nvSpPr>
        <p:spPr>
          <a:xfrm>
            <a:off x="-7" y="2830574"/>
            <a:ext cx="1548172" cy="11481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ktangel 9">
            <a:extLst>
              <a:ext uri="{FF2B5EF4-FFF2-40B4-BE49-F238E27FC236}">
                <a16:creationId xmlns:a16="http://schemas.microsoft.com/office/drawing/2014/main" id="{02F7E287-469B-4F2F-B6B2-94717CC49D14}"/>
              </a:ext>
            </a:extLst>
          </p:cNvPr>
          <p:cNvSpPr/>
          <p:nvPr/>
        </p:nvSpPr>
        <p:spPr>
          <a:xfrm>
            <a:off x="-17147" y="1520477"/>
            <a:ext cx="1548172" cy="11481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ktangel 10">
            <a:extLst>
              <a:ext uri="{FF2B5EF4-FFF2-40B4-BE49-F238E27FC236}">
                <a16:creationId xmlns:a16="http://schemas.microsoft.com/office/drawing/2014/main" id="{422E88F6-A5E3-4FC1-8F11-2AA2C8814CE2}"/>
              </a:ext>
            </a:extLst>
          </p:cNvPr>
          <p:cNvSpPr/>
          <p:nvPr/>
        </p:nvSpPr>
        <p:spPr>
          <a:xfrm>
            <a:off x="5562724" y="1336897"/>
            <a:ext cx="1548172" cy="1148112"/>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Rektangel 3">
            <a:extLst>
              <a:ext uri="{FF2B5EF4-FFF2-40B4-BE49-F238E27FC236}">
                <a16:creationId xmlns:a16="http://schemas.microsoft.com/office/drawing/2014/main" id="{4DC6AD54-BAB9-436B-95C3-ECFE2DE69E1F}"/>
              </a:ext>
            </a:extLst>
          </p:cNvPr>
          <p:cNvSpPr/>
          <p:nvPr/>
        </p:nvSpPr>
        <p:spPr>
          <a:xfrm>
            <a:off x="4194572" y="2052439"/>
            <a:ext cx="936105" cy="61615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76388959"/>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8D66C-A25B-432A-976A-A4496316D84C}"/>
              </a:ext>
            </a:extLst>
          </p:cNvPr>
          <p:cNvSpPr>
            <a:spLocks noGrp="1"/>
          </p:cNvSpPr>
          <p:nvPr>
            <p:ph type="title"/>
          </p:nvPr>
        </p:nvSpPr>
        <p:spPr>
          <a:xfrm>
            <a:off x="534988" y="180231"/>
            <a:ext cx="10068296" cy="885130"/>
          </a:xfrm>
        </p:spPr>
        <p:txBody>
          <a:bodyPr/>
          <a:lstStyle/>
          <a:p>
            <a:r>
              <a:rPr lang="es-CR"/>
              <a:t>Gestión de riesgos sistémicos mediante múltiples sectores </a:t>
            </a:r>
            <a:r>
              <a:rPr lang="en-GB"/>
              <a:t>(2)</a:t>
            </a:r>
            <a:endParaRPr lang="en-GB" dirty="0"/>
          </a:p>
        </p:txBody>
      </p:sp>
      <p:sp>
        <p:nvSpPr>
          <p:cNvPr id="4" name="Content Placeholder 3">
            <a:extLst>
              <a:ext uri="{FF2B5EF4-FFF2-40B4-BE49-F238E27FC236}">
                <a16:creationId xmlns:a16="http://schemas.microsoft.com/office/drawing/2014/main" id="{B9A9FD4E-1A89-449D-947A-2509115EBBAB}"/>
              </a:ext>
            </a:extLst>
          </p:cNvPr>
          <p:cNvSpPr>
            <a:spLocks noGrp="1"/>
          </p:cNvSpPr>
          <p:nvPr>
            <p:ph idx="1"/>
          </p:nvPr>
        </p:nvSpPr>
        <p:spPr/>
        <p:txBody>
          <a:bodyPr/>
          <a:lstStyle/>
          <a:p>
            <a:endParaRPr lang="es-CL"/>
          </a:p>
        </p:txBody>
      </p:sp>
      <p:pic>
        <p:nvPicPr>
          <p:cNvPr id="6" name="Imagen 9">
            <a:extLst>
              <a:ext uri="{FF2B5EF4-FFF2-40B4-BE49-F238E27FC236}">
                <a16:creationId xmlns:a16="http://schemas.microsoft.com/office/drawing/2014/main" id="{F97B0740-E906-42E6-BA1A-3819B2BEF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66" y="1158264"/>
            <a:ext cx="9623425" cy="5857737"/>
          </a:xfrm>
          <a:prstGeom prst="rect">
            <a:avLst/>
          </a:prstGeom>
        </p:spPr>
      </p:pic>
    </p:spTree>
    <p:extLst>
      <p:ext uri="{BB962C8B-B14F-4D97-AF65-F5344CB8AC3E}">
        <p14:creationId xmlns:p14="http://schemas.microsoft.com/office/powerpoint/2010/main" val="3149027299"/>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8D66C-A25B-432A-976A-A4496316D84C}"/>
              </a:ext>
            </a:extLst>
          </p:cNvPr>
          <p:cNvSpPr>
            <a:spLocks noGrp="1"/>
          </p:cNvSpPr>
          <p:nvPr>
            <p:ph type="title"/>
          </p:nvPr>
        </p:nvSpPr>
        <p:spPr>
          <a:xfrm>
            <a:off x="534988" y="180231"/>
            <a:ext cx="9623425" cy="885130"/>
          </a:xfrm>
        </p:spPr>
        <p:txBody>
          <a:bodyPr wrap="square" anchor="ctr">
            <a:normAutofit fontScale="90000"/>
          </a:bodyPr>
          <a:lstStyle/>
          <a:p>
            <a:r>
              <a:rPr lang="es-CR" dirty="0"/>
              <a:t>Mecanismos de cambio: Opciones para integrar la gestión de los riesgos climáticos y de desastres en las teorías de cambio</a:t>
            </a:r>
          </a:p>
        </p:txBody>
      </p:sp>
      <p:graphicFrame>
        <p:nvGraphicFramePr>
          <p:cNvPr id="6" name="Plassholder for innhold 5">
            <a:extLst>
              <a:ext uri="{FF2B5EF4-FFF2-40B4-BE49-F238E27FC236}">
                <a16:creationId xmlns:a16="http://schemas.microsoft.com/office/drawing/2014/main" id="{1D4D0A06-FD79-47FB-8794-C979C18454B3}"/>
              </a:ext>
            </a:extLst>
          </p:cNvPr>
          <p:cNvGraphicFramePr>
            <a:graphicFrameLocks noGrp="1"/>
          </p:cNvGraphicFramePr>
          <p:nvPr>
            <p:ph idx="1"/>
            <p:extLst>
              <p:ext uri="{D42A27DB-BD31-4B8C-83A1-F6EECF244321}">
                <p14:modId xmlns:p14="http://schemas.microsoft.com/office/powerpoint/2010/main" val="1385477867"/>
              </p:ext>
            </p:extLst>
          </p:nvPr>
        </p:nvGraphicFramePr>
        <p:xfrm>
          <a:off x="534988" y="1476375"/>
          <a:ext cx="9623425" cy="5545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28242621-5E17-4D83-9909-286257B99ACE}"/>
              </a:ext>
            </a:extLst>
          </p:cNvPr>
          <p:cNvSpPr txBox="1"/>
          <p:nvPr/>
        </p:nvSpPr>
        <p:spPr>
          <a:xfrm>
            <a:off x="3234234" y="1764407"/>
            <a:ext cx="1440160" cy="1569660"/>
          </a:xfrm>
          <a:prstGeom prst="rect">
            <a:avLst/>
          </a:prstGeom>
          <a:noFill/>
        </p:spPr>
        <p:txBody>
          <a:bodyPr wrap="square" rtlCol="0">
            <a:spAutoFit/>
          </a:bodyPr>
          <a:lstStyle/>
          <a:p>
            <a:pPr algn="ctr"/>
            <a:r>
              <a:rPr lang="es-ES" sz="1600" dirty="0">
                <a:solidFill>
                  <a:schemeClr val="bg1"/>
                </a:solidFill>
              </a:rPr>
              <a:t>Sistemas y servicios de información sobre riesgos climáticos y de  desastres</a:t>
            </a:r>
            <a:endParaRPr lang="es-CR" sz="1600" dirty="0">
              <a:solidFill>
                <a:schemeClr val="bg1"/>
              </a:solidFill>
            </a:endParaRPr>
          </a:p>
        </p:txBody>
      </p:sp>
      <p:sp>
        <p:nvSpPr>
          <p:cNvPr id="8" name="Rektangel 7">
            <a:extLst>
              <a:ext uri="{FF2B5EF4-FFF2-40B4-BE49-F238E27FC236}">
                <a16:creationId xmlns:a16="http://schemas.microsoft.com/office/drawing/2014/main" id="{AB21A169-868B-46DA-AB21-017C68E5AC90}"/>
              </a:ext>
            </a:extLst>
          </p:cNvPr>
          <p:cNvSpPr/>
          <p:nvPr/>
        </p:nvSpPr>
        <p:spPr>
          <a:xfrm>
            <a:off x="6138788" y="3587224"/>
            <a:ext cx="1728192" cy="1323439"/>
          </a:xfrm>
          <a:prstGeom prst="rect">
            <a:avLst/>
          </a:prstGeom>
        </p:spPr>
        <p:txBody>
          <a:bodyPr wrap="square">
            <a:spAutoFit/>
          </a:bodyPr>
          <a:lstStyle/>
          <a:p>
            <a:pPr algn="ctr"/>
            <a:r>
              <a:rPr lang="es-CR" sz="1600" dirty="0">
                <a:solidFill>
                  <a:schemeClr val="bg1"/>
                </a:solidFill>
              </a:rPr>
              <a:t>Sensibilización, socialización de conocimiento y desarrollo de capacidades</a:t>
            </a:r>
          </a:p>
        </p:txBody>
      </p:sp>
      <p:sp>
        <p:nvSpPr>
          <p:cNvPr id="9" name="Rektangel 8">
            <a:extLst>
              <a:ext uri="{FF2B5EF4-FFF2-40B4-BE49-F238E27FC236}">
                <a16:creationId xmlns:a16="http://schemas.microsoft.com/office/drawing/2014/main" id="{A9AA8301-0FC7-46F4-A54A-EC728A4F521D}"/>
              </a:ext>
            </a:extLst>
          </p:cNvPr>
          <p:cNvSpPr/>
          <p:nvPr/>
        </p:nvSpPr>
        <p:spPr>
          <a:xfrm>
            <a:off x="2946202" y="5300058"/>
            <a:ext cx="1728192" cy="1569660"/>
          </a:xfrm>
          <a:prstGeom prst="rect">
            <a:avLst/>
          </a:prstGeom>
        </p:spPr>
        <p:txBody>
          <a:bodyPr wrap="square">
            <a:spAutoFit/>
          </a:bodyPr>
          <a:lstStyle/>
          <a:p>
            <a:pPr algn="ctr"/>
            <a:r>
              <a:rPr lang="es-ES" sz="1600" dirty="0">
                <a:solidFill>
                  <a:schemeClr val="bg1"/>
                </a:solidFill>
              </a:rPr>
              <a:t>Mecanismos para la transferencia del riesgo: protección social y seguros </a:t>
            </a:r>
            <a:endParaRPr lang="es-CR" sz="1600" dirty="0">
              <a:solidFill>
                <a:schemeClr val="bg1"/>
              </a:solidFill>
            </a:endParaRPr>
          </a:p>
        </p:txBody>
      </p:sp>
      <p:sp>
        <p:nvSpPr>
          <p:cNvPr id="10" name="Rektangel 9">
            <a:extLst>
              <a:ext uri="{FF2B5EF4-FFF2-40B4-BE49-F238E27FC236}">
                <a16:creationId xmlns:a16="http://schemas.microsoft.com/office/drawing/2014/main" id="{89162016-B69F-4F03-B4CF-8CF8CFCB3CE0}"/>
              </a:ext>
            </a:extLst>
          </p:cNvPr>
          <p:cNvSpPr/>
          <p:nvPr/>
        </p:nvSpPr>
        <p:spPr>
          <a:xfrm>
            <a:off x="1026220" y="5546279"/>
            <a:ext cx="1728192" cy="1323439"/>
          </a:xfrm>
          <a:prstGeom prst="rect">
            <a:avLst/>
          </a:prstGeom>
        </p:spPr>
        <p:txBody>
          <a:bodyPr wrap="square">
            <a:spAutoFit/>
          </a:bodyPr>
          <a:lstStyle/>
          <a:p>
            <a:pPr algn="ctr"/>
            <a:r>
              <a:rPr lang="es-CR" sz="1600" dirty="0"/>
              <a:t>Preparación, respuesta y recuperación ante situaciones de emergencia</a:t>
            </a:r>
            <a:endParaRPr lang="es-CR" sz="1600" dirty="0">
              <a:solidFill>
                <a:schemeClr val="bg1"/>
              </a:solidFill>
            </a:endParaRPr>
          </a:p>
        </p:txBody>
      </p:sp>
    </p:spTree>
    <p:extLst>
      <p:ext uri="{BB962C8B-B14F-4D97-AF65-F5344CB8AC3E}">
        <p14:creationId xmlns:p14="http://schemas.microsoft.com/office/powerpoint/2010/main" val="1086989675"/>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28242621-5E17-4D83-9909-286257B99ACE}"/>
              </a:ext>
            </a:extLst>
          </p:cNvPr>
          <p:cNvSpPr txBox="1"/>
          <p:nvPr/>
        </p:nvSpPr>
        <p:spPr>
          <a:xfrm>
            <a:off x="3258468" y="1908423"/>
            <a:ext cx="1440160" cy="1323439"/>
          </a:xfrm>
          <a:prstGeom prst="rect">
            <a:avLst/>
          </a:prstGeom>
          <a:noFill/>
        </p:spPr>
        <p:txBody>
          <a:bodyPr wrap="square" rtlCol="0">
            <a:spAutoFit/>
          </a:bodyPr>
          <a:lstStyle/>
          <a:p>
            <a:pPr algn="ctr"/>
            <a:r>
              <a:rPr lang="en-GB" sz="1600" dirty="0">
                <a:solidFill>
                  <a:schemeClr val="bg1"/>
                </a:solidFill>
              </a:rPr>
              <a:t>Climate and disaster risk information systems and services</a:t>
            </a:r>
          </a:p>
        </p:txBody>
      </p:sp>
      <p:sp>
        <p:nvSpPr>
          <p:cNvPr id="8" name="Rektangel 7">
            <a:extLst>
              <a:ext uri="{FF2B5EF4-FFF2-40B4-BE49-F238E27FC236}">
                <a16:creationId xmlns:a16="http://schemas.microsoft.com/office/drawing/2014/main" id="{AB21A169-868B-46DA-AB21-017C68E5AC90}"/>
              </a:ext>
            </a:extLst>
          </p:cNvPr>
          <p:cNvSpPr/>
          <p:nvPr/>
        </p:nvSpPr>
        <p:spPr>
          <a:xfrm>
            <a:off x="6138788" y="3420591"/>
            <a:ext cx="1728192" cy="1569660"/>
          </a:xfrm>
          <a:prstGeom prst="rect">
            <a:avLst/>
          </a:prstGeom>
        </p:spPr>
        <p:txBody>
          <a:bodyPr wrap="square">
            <a:spAutoFit/>
          </a:bodyPr>
          <a:lstStyle/>
          <a:p>
            <a:pPr algn="ctr"/>
            <a:r>
              <a:rPr lang="en-GB" sz="1600" dirty="0">
                <a:solidFill>
                  <a:schemeClr val="bg1"/>
                </a:solidFill>
              </a:rPr>
              <a:t>Awareness-raising, knowledge sharing and capacity development</a:t>
            </a:r>
          </a:p>
        </p:txBody>
      </p:sp>
      <p:sp>
        <p:nvSpPr>
          <p:cNvPr id="9" name="Rektangel 8">
            <a:extLst>
              <a:ext uri="{FF2B5EF4-FFF2-40B4-BE49-F238E27FC236}">
                <a16:creationId xmlns:a16="http://schemas.microsoft.com/office/drawing/2014/main" id="{A9AA8301-0FC7-46F4-A54A-EC728A4F521D}"/>
              </a:ext>
            </a:extLst>
          </p:cNvPr>
          <p:cNvSpPr/>
          <p:nvPr/>
        </p:nvSpPr>
        <p:spPr>
          <a:xfrm>
            <a:off x="2970436" y="5436815"/>
            <a:ext cx="1728192" cy="1077218"/>
          </a:xfrm>
          <a:prstGeom prst="rect">
            <a:avLst/>
          </a:prstGeom>
        </p:spPr>
        <p:txBody>
          <a:bodyPr wrap="square">
            <a:spAutoFit/>
          </a:bodyPr>
          <a:lstStyle/>
          <a:p>
            <a:pPr algn="ctr"/>
            <a:r>
              <a:rPr lang="en-GB" sz="1600" dirty="0">
                <a:solidFill>
                  <a:schemeClr val="bg1"/>
                </a:solidFill>
              </a:rPr>
              <a:t>Risk transfer mechanisms – social protection and insurance</a:t>
            </a:r>
          </a:p>
        </p:txBody>
      </p:sp>
      <p:pic>
        <p:nvPicPr>
          <p:cNvPr id="6" name="Bilde 5">
            <a:extLst>
              <a:ext uri="{FF2B5EF4-FFF2-40B4-BE49-F238E27FC236}">
                <a16:creationId xmlns:a16="http://schemas.microsoft.com/office/drawing/2014/main" id="{0CF600E2-57E9-481E-9F05-9ADB0507F1C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60577" y="1490142"/>
            <a:ext cx="5395781" cy="2160000"/>
          </a:xfrm>
          <a:prstGeom prst="rect">
            <a:avLst/>
          </a:prstGeom>
        </p:spPr>
      </p:pic>
      <p:pic>
        <p:nvPicPr>
          <p:cNvPr id="11" name="Bilde 10">
            <a:extLst>
              <a:ext uri="{FF2B5EF4-FFF2-40B4-BE49-F238E27FC236}">
                <a16:creationId xmlns:a16="http://schemas.microsoft.com/office/drawing/2014/main" id="{12C734C9-86D8-4F28-A60B-7DF02F7F2DB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60577" y="4572719"/>
            <a:ext cx="5395781" cy="2203035"/>
          </a:xfrm>
          <a:prstGeom prst="rect">
            <a:avLst/>
          </a:prstGeom>
        </p:spPr>
      </p:pic>
      <p:sp>
        <p:nvSpPr>
          <p:cNvPr id="13" name="Tittel 1">
            <a:extLst>
              <a:ext uri="{FF2B5EF4-FFF2-40B4-BE49-F238E27FC236}">
                <a16:creationId xmlns:a16="http://schemas.microsoft.com/office/drawing/2014/main" id="{E38D530D-2BCE-4CA5-B72E-5D1ECAC40E4A}"/>
              </a:ext>
            </a:extLst>
          </p:cNvPr>
          <p:cNvSpPr>
            <a:spLocks noGrp="1"/>
          </p:cNvSpPr>
          <p:nvPr>
            <p:ph type="title"/>
          </p:nvPr>
        </p:nvSpPr>
        <p:spPr>
          <a:xfrm>
            <a:off x="162124" y="214563"/>
            <a:ext cx="10729192" cy="885130"/>
          </a:xfrm>
        </p:spPr>
        <p:txBody>
          <a:bodyPr wrap="square" anchor="ctr">
            <a:noAutofit/>
          </a:bodyPr>
          <a:lstStyle/>
          <a:p>
            <a:r>
              <a:rPr lang="es-ES" sz="2050" dirty="0"/>
              <a:t>Mecanismos del cambio: Medición de la forma en que ayudamos a aumentar la resiliencia frente al cambio climático y los desastres en el Marco de Cooperación </a:t>
            </a:r>
            <a:r>
              <a:rPr lang="en-GB" sz="2050" dirty="0"/>
              <a:t>(1)</a:t>
            </a:r>
          </a:p>
        </p:txBody>
      </p:sp>
      <p:sp>
        <p:nvSpPr>
          <p:cNvPr id="14" name="TekstSylinder 13">
            <a:extLst>
              <a:ext uri="{FF2B5EF4-FFF2-40B4-BE49-F238E27FC236}">
                <a16:creationId xmlns:a16="http://schemas.microsoft.com/office/drawing/2014/main" id="{596CE2FD-2D40-4A78-B866-3B087C4D167C}"/>
              </a:ext>
            </a:extLst>
          </p:cNvPr>
          <p:cNvSpPr txBox="1"/>
          <p:nvPr/>
        </p:nvSpPr>
        <p:spPr>
          <a:xfrm>
            <a:off x="6138788" y="1490142"/>
            <a:ext cx="4248472" cy="5816977"/>
          </a:xfrm>
          <a:prstGeom prst="rect">
            <a:avLst/>
          </a:prstGeom>
          <a:noFill/>
        </p:spPr>
        <p:txBody>
          <a:bodyPr wrap="square" rtlCol="0">
            <a:spAutoFit/>
          </a:bodyPr>
          <a:lstStyle/>
          <a:p>
            <a:r>
              <a:rPr lang="es-ES" sz="1800" b="1" dirty="0">
                <a:solidFill>
                  <a:schemeClr val="accent2"/>
                </a:solidFill>
              </a:rPr>
              <a:t>Sistemas y servicios de información sobre riesgos climáticos </a:t>
            </a:r>
            <a:r>
              <a:rPr lang="es-CR" sz="1800" b="1" dirty="0">
                <a:solidFill>
                  <a:schemeClr val="accent2"/>
                </a:solidFill>
              </a:rPr>
              <a:t>y de desastres</a:t>
            </a:r>
          </a:p>
          <a:p>
            <a:endParaRPr lang="es-CR" sz="500" b="1" dirty="0"/>
          </a:p>
          <a:p>
            <a:r>
              <a:rPr lang="es-CR" sz="1800" b="1" dirty="0"/>
              <a:t>Ejemplo de un indicador: </a:t>
            </a:r>
            <a:r>
              <a:rPr lang="es-ES" sz="1800" i="1" dirty="0"/>
              <a:t>Porcentaje de administraciones de gobiernos provinciales/distritales con acceso a paneles de información (dashboards) sobre riesgos climáticos y de desastres, desagregado a nivel local.</a:t>
            </a:r>
            <a:endParaRPr lang="es-CR" sz="1800" i="1" dirty="0"/>
          </a:p>
          <a:p>
            <a:endParaRPr lang="es-CR" sz="1800" i="1" dirty="0">
              <a:solidFill>
                <a:schemeClr val="accent2"/>
              </a:solidFill>
            </a:endParaRPr>
          </a:p>
          <a:p>
            <a:endParaRPr lang="es-CR" sz="1800" i="1" dirty="0">
              <a:solidFill>
                <a:schemeClr val="accent2"/>
              </a:solidFill>
            </a:endParaRPr>
          </a:p>
          <a:p>
            <a:r>
              <a:rPr lang="es-ES" sz="1800" b="1" dirty="0">
                <a:solidFill>
                  <a:schemeClr val="accent2"/>
                </a:solidFill>
              </a:rPr>
              <a:t>Sensibilización, socialización del conocimiento y desarrollo de capacidades </a:t>
            </a:r>
            <a:endParaRPr lang="es-CR" sz="1800" b="1" dirty="0">
              <a:solidFill>
                <a:schemeClr val="accent2"/>
              </a:solidFill>
            </a:endParaRPr>
          </a:p>
          <a:p>
            <a:endParaRPr lang="es-CR" sz="400" b="1" dirty="0"/>
          </a:p>
          <a:p>
            <a:r>
              <a:rPr lang="es-CR" sz="1800" b="1" dirty="0"/>
              <a:t>Ejemplo de un indicador:</a:t>
            </a:r>
            <a:r>
              <a:rPr lang="es-CR" sz="1800" i="1" dirty="0"/>
              <a:t> </a:t>
            </a:r>
            <a:r>
              <a:rPr lang="es-ES" sz="1800" i="1" dirty="0"/>
              <a:t>Número de agricultores y agricultoras que son miembros de plataformas de conocimiento sobre la adaptación al cambio climático</a:t>
            </a:r>
            <a:r>
              <a:rPr lang="es-CR" sz="1800" i="1" dirty="0"/>
              <a:t>. </a:t>
            </a:r>
            <a:endParaRPr lang="es-CR" sz="1800" dirty="0"/>
          </a:p>
          <a:p>
            <a:endParaRPr lang="en-GB" dirty="0"/>
          </a:p>
        </p:txBody>
      </p:sp>
    </p:spTree>
    <p:extLst>
      <p:ext uri="{BB962C8B-B14F-4D97-AF65-F5344CB8AC3E}">
        <p14:creationId xmlns:p14="http://schemas.microsoft.com/office/powerpoint/2010/main" val="3562244194"/>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28242621-5E17-4D83-9909-286257B99ACE}"/>
              </a:ext>
            </a:extLst>
          </p:cNvPr>
          <p:cNvSpPr txBox="1"/>
          <p:nvPr/>
        </p:nvSpPr>
        <p:spPr>
          <a:xfrm>
            <a:off x="3258468" y="1908423"/>
            <a:ext cx="1440160" cy="1323439"/>
          </a:xfrm>
          <a:prstGeom prst="rect">
            <a:avLst/>
          </a:prstGeom>
          <a:noFill/>
        </p:spPr>
        <p:txBody>
          <a:bodyPr wrap="square" rtlCol="0">
            <a:spAutoFit/>
          </a:bodyPr>
          <a:lstStyle/>
          <a:p>
            <a:pPr algn="ctr"/>
            <a:r>
              <a:rPr lang="en-GB" sz="1600" dirty="0">
                <a:solidFill>
                  <a:schemeClr val="bg1"/>
                </a:solidFill>
              </a:rPr>
              <a:t>Climate and disaster risk information systems and services</a:t>
            </a:r>
          </a:p>
        </p:txBody>
      </p:sp>
      <p:sp>
        <p:nvSpPr>
          <p:cNvPr id="8" name="Rektangel 7">
            <a:extLst>
              <a:ext uri="{FF2B5EF4-FFF2-40B4-BE49-F238E27FC236}">
                <a16:creationId xmlns:a16="http://schemas.microsoft.com/office/drawing/2014/main" id="{AB21A169-868B-46DA-AB21-017C68E5AC90}"/>
              </a:ext>
            </a:extLst>
          </p:cNvPr>
          <p:cNvSpPr/>
          <p:nvPr/>
        </p:nvSpPr>
        <p:spPr>
          <a:xfrm>
            <a:off x="6138788" y="3420591"/>
            <a:ext cx="1728192" cy="1569660"/>
          </a:xfrm>
          <a:prstGeom prst="rect">
            <a:avLst/>
          </a:prstGeom>
        </p:spPr>
        <p:txBody>
          <a:bodyPr wrap="square">
            <a:spAutoFit/>
          </a:bodyPr>
          <a:lstStyle/>
          <a:p>
            <a:pPr algn="ctr"/>
            <a:r>
              <a:rPr lang="en-GB" sz="1600" dirty="0">
                <a:solidFill>
                  <a:schemeClr val="bg1"/>
                </a:solidFill>
              </a:rPr>
              <a:t>Awareness-raising, knowledge sharing and capacity development</a:t>
            </a:r>
          </a:p>
        </p:txBody>
      </p:sp>
      <p:sp>
        <p:nvSpPr>
          <p:cNvPr id="9" name="Rektangel 8">
            <a:extLst>
              <a:ext uri="{FF2B5EF4-FFF2-40B4-BE49-F238E27FC236}">
                <a16:creationId xmlns:a16="http://schemas.microsoft.com/office/drawing/2014/main" id="{A9AA8301-0FC7-46F4-A54A-EC728A4F521D}"/>
              </a:ext>
            </a:extLst>
          </p:cNvPr>
          <p:cNvSpPr/>
          <p:nvPr/>
        </p:nvSpPr>
        <p:spPr>
          <a:xfrm>
            <a:off x="2970436" y="5436815"/>
            <a:ext cx="1728192" cy="1077218"/>
          </a:xfrm>
          <a:prstGeom prst="rect">
            <a:avLst/>
          </a:prstGeom>
        </p:spPr>
        <p:txBody>
          <a:bodyPr wrap="square">
            <a:spAutoFit/>
          </a:bodyPr>
          <a:lstStyle/>
          <a:p>
            <a:pPr algn="ctr"/>
            <a:r>
              <a:rPr lang="en-GB" sz="1600" dirty="0">
                <a:solidFill>
                  <a:schemeClr val="bg1"/>
                </a:solidFill>
              </a:rPr>
              <a:t>Risk transfer mechanisms – social protection and insurance</a:t>
            </a:r>
          </a:p>
        </p:txBody>
      </p:sp>
      <p:pic>
        <p:nvPicPr>
          <p:cNvPr id="3" name="Bilde 2">
            <a:extLst>
              <a:ext uri="{FF2B5EF4-FFF2-40B4-BE49-F238E27FC236}">
                <a16:creationId xmlns:a16="http://schemas.microsoft.com/office/drawing/2014/main" id="{D92CA005-20C1-4B25-8B9E-C88BB27DBA1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4988" y="1618121"/>
            <a:ext cx="5385320" cy="2160000"/>
          </a:xfrm>
          <a:prstGeom prst="rect">
            <a:avLst/>
          </a:prstGeom>
        </p:spPr>
      </p:pic>
      <p:pic>
        <p:nvPicPr>
          <p:cNvPr id="5" name="Bilde 4" descr="Et bilde som inneholder gress, utendørs, spiller, svinger&#10;&#10;Automatisk generert beskrivelse">
            <a:extLst>
              <a:ext uri="{FF2B5EF4-FFF2-40B4-BE49-F238E27FC236}">
                <a16:creationId xmlns:a16="http://schemas.microsoft.com/office/drawing/2014/main" id="{9CD43F13-7386-4369-AFE4-7B60599CA8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4988" y="4356815"/>
            <a:ext cx="4341052" cy="2160000"/>
          </a:xfrm>
          <a:prstGeom prst="rect">
            <a:avLst/>
          </a:prstGeom>
        </p:spPr>
      </p:pic>
      <p:sp>
        <p:nvSpPr>
          <p:cNvPr id="13" name="TekstSylinder 12">
            <a:extLst>
              <a:ext uri="{FF2B5EF4-FFF2-40B4-BE49-F238E27FC236}">
                <a16:creationId xmlns:a16="http://schemas.microsoft.com/office/drawing/2014/main" id="{517DFBA3-3C4E-4FC9-932E-5D388F18C3D1}"/>
              </a:ext>
            </a:extLst>
          </p:cNvPr>
          <p:cNvSpPr txBox="1"/>
          <p:nvPr/>
        </p:nvSpPr>
        <p:spPr>
          <a:xfrm>
            <a:off x="6046208" y="1490142"/>
            <a:ext cx="4341052" cy="5170646"/>
          </a:xfrm>
          <a:prstGeom prst="rect">
            <a:avLst/>
          </a:prstGeom>
          <a:noFill/>
        </p:spPr>
        <p:txBody>
          <a:bodyPr wrap="square" rtlCol="0">
            <a:spAutoFit/>
          </a:bodyPr>
          <a:lstStyle/>
          <a:p>
            <a:r>
              <a:rPr lang="es-ES" sz="1800" b="1" dirty="0">
                <a:solidFill>
                  <a:schemeClr val="accent3"/>
                </a:solidFill>
              </a:rPr>
              <a:t>Gobernanza para un desarrollo sensible a los riesgos climáticos y de desastres </a:t>
            </a:r>
            <a:endParaRPr lang="es-CR" sz="1800" b="1" dirty="0"/>
          </a:p>
          <a:p>
            <a:r>
              <a:rPr lang="es-CR" sz="1800" b="1" dirty="0"/>
              <a:t>Ejemplo de un indicador: </a:t>
            </a:r>
            <a:r>
              <a:rPr lang="es-ES" sz="1800" i="1" dirty="0"/>
              <a:t>Número de políticas, estrategias y planes sectoriales que se han elaborado para la gestión de los riesgos climáticos y de desastres que incluyen una perspectiva de género.</a:t>
            </a:r>
            <a:endParaRPr lang="es-CR" sz="1800" i="1" dirty="0"/>
          </a:p>
          <a:p>
            <a:endParaRPr lang="es-CR" sz="1800" i="1" dirty="0">
              <a:solidFill>
                <a:schemeClr val="accent2"/>
              </a:solidFill>
            </a:endParaRPr>
          </a:p>
          <a:p>
            <a:br>
              <a:rPr lang="es-CR" sz="1800" i="1" dirty="0">
                <a:solidFill>
                  <a:schemeClr val="accent3"/>
                </a:solidFill>
              </a:rPr>
            </a:br>
            <a:r>
              <a:rPr lang="es-ES" sz="1800" b="1" dirty="0">
                <a:solidFill>
                  <a:schemeClr val="accent3"/>
                </a:solidFill>
              </a:rPr>
              <a:t>Mecanismos para la transferencia del riesgo: protección social y seguros </a:t>
            </a:r>
            <a:endParaRPr lang="es-CR" sz="1800" b="1" dirty="0">
              <a:solidFill>
                <a:schemeClr val="accent3"/>
              </a:solidFill>
            </a:endParaRPr>
          </a:p>
          <a:p>
            <a:endParaRPr lang="es-CR" sz="600" b="1" dirty="0"/>
          </a:p>
          <a:p>
            <a:r>
              <a:rPr lang="es-CR" sz="1800" b="1" dirty="0"/>
              <a:t>Ejemplo de un indicador:</a:t>
            </a:r>
            <a:r>
              <a:rPr lang="es-CR" sz="1800" i="1" dirty="0"/>
              <a:t> Porcentaje de hogares afectados que han recibido asistencia gubernamental (por ejemplo, pagos, cupones para alimentos, bienes o insumos) para hacer frente a los desastres o embates climáticos.</a:t>
            </a:r>
            <a:endParaRPr lang="es-CR" dirty="0"/>
          </a:p>
        </p:txBody>
      </p:sp>
      <p:sp>
        <p:nvSpPr>
          <p:cNvPr id="16" name="Tittel 1">
            <a:extLst>
              <a:ext uri="{FF2B5EF4-FFF2-40B4-BE49-F238E27FC236}">
                <a16:creationId xmlns:a16="http://schemas.microsoft.com/office/drawing/2014/main" id="{DEB9F92E-5DF0-4D56-B3C1-26F359ADE47F}"/>
              </a:ext>
            </a:extLst>
          </p:cNvPr>
          <p:cNvSpPr>
            <a:spLocks noGrp="1"/>
          </p:cNvSpPr>
          <p:nvPr>
            <p:ph type="title"/>
          </p:nvPr>
        </p:nvSpPr>
        <p:spPr>
          <a:xfrm>
            <a:off x="162124" y="210332"/>
            <a:ext cx="10747300" cy="885130"/>
          </a:xfrm>
        </p:spPr>
        <p:txBody>
          <a:bodyPr wrap="square" anchor="ctr">
            <a:noAutofit/>
          </a:bodyPr>
          <a:lstStyle/>
          <a:p>
            <a:r>
              <a:rPr lang="es-ES" sz="2050" dirty="0"/>
              <a:t>Mecanismos del cambio: Medición de la forma en que ayudamos a aumentar la resiliencia frente al cambio climático y los desastres en el Marco de Cooperación </a:t>
            </a:r>
            <a:r>
              <a:rPr lang="en-GB" sz="2050" dirty="0"/>
              <a:t>(2)</a:t>
            </a:r>
          </a:p>
        </p:txBody>
      </p:sp>
    </p:spTree>
    <p:extLst>
      <p:ext uri="{BB962C8B-B14F-4D97-AF65-F5344CB8AC3E}">
        <p14:creationId xmlns:p14="http://schemas.microsoft.com/office/powerpoint/2010/main" val="3751806590"/>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28242621-5E17-4D83-9909-286257B99ACE}"/>
              </a:ext>
            </a:extLst>
          </p:cNvPr>
          <p:cNvSpPr txBox="1"/>
          <p:nvPr/>
        </p:nvSpPr>
        <p:spPr>
          <a:xfrm>
            <a:off x="3258468" y="1908423"/>
            <a:ext cx="1440160" cy="1323439"/>
          </a:xfrm>
          <a:prstGeom prst="rect">
            <a:avLst/>
          </a:prstGeom>
          <a:noFill/>
        </p:spPr>
        <p:txBody>
          <a:bodyPr wrap="square" rtlCol="0">
            <a:spAutoFit/>
          </a:bodyPr>
          <a:lstStyle/>
          <a:p>
            <a:pPr algn="ctr"/>
            <a:r>
              <a:rPr lang="en-GB" sz="1600" dirty="0">
                <a:solidFill>
                  <a:schemeClr val="bg1"/>
                </a:solidFill>
              </a:rPr>
              <a:t>Climate and disaster risk information systems and services</a:t>
            </a:r>
          </a:p>
        </p:txBody>
      </p:sp>
      <p:sp>
        <p:nvSpPr>
          <p:cNvPr id="8" name="Rektangel 7">
            <a:extLst>
              <a:ext uri="{FF2B5EF4-FFF2-40B4-BE49-F238E27FC236}">
                <a16:creationId xmlns:a16="http://schemas.microsoft.com/office/drawing/2014/main" id="{AB21A169-868B-46DA-AB21-017C68E5AC90}"/>
              </a:ext>
            </a:extLst>
          </p:cNvPr>
          <p:cNvSpPr/>
          <p:nvPr/>
        </p:nvSpPr>
        <p:spPr>
          <a:xfrm>
            <a:off x="6138788" y="3420591"/>
            <a:ext cx="1728192" cy="1569660"/>
          </a:xfrm>
          <a:prstGeom prst="rect">
            <a:avLst/>
          </a:prstGeom>
        </p:spPr>
        <p:txBody>
          <a:bodyPr wrap="square">
            <a:spAutoFit/>
          </a:bodyPr>
          <a:lstStyle/>
          <a:p>
            <a:pPr algn="ctr"/>
            <a:r>
              <a:rPr lang="en-GB" sz="1600" dirty="0">
                <a:solidFill>
                  <a:schemeClr val="bg1"/>
                </a:solidFill>
              </a:rPr>
              <a:t>Awareness-raising, knowledge sharing and capacity development</a:t>
            </a:r>
          </a:p>
        </p:txBody>
      </p:sp>
      <p:sp>
        <p:nvSpPr>
          <p:cNvPr id="9" name="Rektangel 8">
            <a:extLst>
              <a:ext uri="{FF2B5EF4-FFF2-40B4-BE49-F238E27FC236}">
                <a16:creationId xmlns:a16="http://schemas.microsoft.com/office/drawing/2014/main" id="{A9AA8301-0FC7-46F4-A54A-EC728A4F521D}"/>
              </a:ext>
            </a:extLst>
          </p:cNvPr>
          <p:cNvSpPr/>
          <p:nvPr/>
        </p:nvSpPr>
        <p:spPr>
          <a:xfrm>
            <a:off x="2970436" y="5436815"/>
            <a:ext cx="1728192" cy="1077218"/>
          </a:xfrm>
          <a:prstGeom prst="rect">
            <a:avLst/>
          </a:prstGeom>
        </p:spPr>
        <p:txBody>
          <a:bodyPr wrap="square">
            <a:spAutoFit/>
          </a:bodyPr>
          <a:lstStyle/>
          <a:p>
            <a:pPr algn="ctr"/>
            <a:r>
              <a:rPr lang="en-GB" sz="1600" dirty="0">
                <a:solidFill>
                  <a:schemeClr val="bg1"/>
                </a:solidFill>
              </a:rPr>
              <a:t>Risk transfer mechanisms – social protection and insurance</a:t>
            </a:r>
          </a:p>
        </p:txBody>
      </p:sp>
      <p:pic>
        <p:nvPicPr>
          <p:cNvPr id="3" name="Bilde 2">
            <a:extLst>
              <a:ext uri="{FF2B5EF4-FFF2-40B4-BE49-F238E27FC236}">
                <a16:creationId xmlns:a16="http://schemas.microsoft.com/office/drawing/2014/main" id="{8E897FD7-E740-461F-B580-704E6A62C37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34548" y="1620631"/>
            <a:ext cx="5427476" cy="2160000"/>
          </a:xfrm>
          <a:prstGeom prst="rect">
            <a:avLst/>
          </a:prstGeom>
        </p:spPr>
      </p:pic>
      <p:pic>
        <p:nvPicPr>
          <p:cNvPr id="5" name="Bilde 4">
            <a:extLst>
              <a:ext uri="{FF2B5EF4-FFF2-40B4-BE49-F238E27FC236}">
                <a16:creationId xmlns:a16="http://schemas.microsoft.com/office/drawing/2014/main" id="{03448938-4168-4903-A644-4269892D424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4548" y="4335901"/>
            <a:ext cx="4375058" cy="2160000"/>
          </a:xfrm>
          <a:prstGeom prst="rect">
            <a:avLst/>
          </a:prstGeom>
        </p:spPr>
      </p:pic>
      <p:sp>
        <p:nvSpPr>
          <p:cNvPr id="14" name="TekstSylinder 13">
            <a:extLst>
              <a:ext uri="{FF2B5EF4-FFF2-40B4-BE49-F238E27FC236}">
                <a16:creationId xmlns:a16="http://schemas.microsoft.com/office/drawing/2014/main" id="{37887D89-E791-4C50-B193-AAAE37A2988F}"/>
              </a:ext>
            </a:extLst>
          </p:cNvPr>
          <p:cNvSpPr txBox="1"/>
          <p:nvPr/>
        </p:nvSpPr>
        <p:spPr>
          <a:xfrm>
            <a:off x="6046208" y="1490142"/>
            <a:ext cx="4341052" cy="4247317"/>
          </a:xfrm>
          <a:prstGeom prst="rect">
            <a:avLst/>
          </a:prstGeom>
          <a:noFill/>
        </p:spPr>
        <p:txBody>
          <a:bodyPr wrap="square" rtlCol="0">
            <a:spAutoFit/>
          </a:bodyPr>
          <a:lstStyle/>
          <a:p>
            <a:r>
              <a:rPr lang="es-ES" sz="1800" b="1" dirty="0">
                <a:solidFill>
                  <a:schemeClr val="accent5"/>
                </a:solidFill>
              </a:rPr>
              <a:t>Un entorno construido a prueba de riesgos</a:t>
            </a:r>
            <a:endParaRPr lang="es-CR" sz="1800" b="1" dirty="0">
              <a:solidFill>
                <a:schemeClr val="accent2"/>
              </a:solidFill>
            </a:endParaRPr>
          </a:p>
          <a:p>
            <a:r>
              <a:rPr lang="es-CR" sz="1800" b="1" dirty="0"/>
              <a:t>Ejemplo de un indicador: </a:t>
            </a:r>
            <a:r>
              <a:rPr lang="es-ES" sz="1800" i="1" dirty="0"/>
              <a:t>Número de hombres y mujeres que se benefician de la construcción y el reacondicionamiento de infraestructura sostenible, resiliente y eficiente en el uso de recursos, empleando materiales locales</a:t>
            </a:r>
            <a:r>
              <a:rPr lang="es-CR" sz="1800" i="1" dirty="0"/>
              <a:t>.</a:t>
            </a:r>
            <a:endParaRPr lang="es-CR" sz="1800" i="1" dirty="0">
              <a:solidFill>
                <a:schemeClr val="accent2"/>
              </a:solidFill>
            </a:endParaRPr>
          </a:p>
          <a:p>
            <a:endParaRPr lang="es-CR" sz="1800" i="1" dirty="0">
              <a:solidFill>
                <a:schemeClr val="accent2"/>
              </a:solidFill>
            </a:endParaRPr>
          </a:p>
          <a:p>
            <a:endParaRPr lang="es-CR" sz="1800" i="1" dirty="0">
              <a:solidFill>
                <a:schemeClr val="accent2"/>
              </a:solidFill>
            </a:endParaRPr>
          </a:p>
          <a:p>
            <a:r>
              <a:rPr lang="es-CR" sz="1800" b="1" dirty="0">
                <a:solidFill>
                  <a:schemeClr val="accent5"/>
                </a:solidFill>
              </a:rPr>
              <a:t>Soluciones basadas en la naturaleza</a:t>
            </a:r>
            <a:endParaRPr lang="es-CR" sz="1800" b="1" dirty="0"/>
          </a:p>
          <a:p>
            <a:r>
              <a:rPr lang="es-CR" sz="1800" b="1" dirty="0"/>
              <a:t>Ejemplo de un indicador: </a:t>
            </a:r>
            <a:r>
              <a:rPr lang="es-ES" sz="1800" i="1" dirty="0"/>
              <a:t>Aumento porcentual de las inversiones públicas en la protección y la restauración forestal</a:t>
            </a:r>
            <a:r>
              <a:rPr lang="es-CR" sz="1800" i="1" dirty="0"/>
              <a:t>. </a:t>
            </a:r>
            <a:endParaRPr lang="es-CR" dirty="0"/>
          </a:p>
        </p:txBody>
      </p:sp>
      <p:sp>
        <p:nvSpPr>
          <p:cNvPr id="17" name="Tittel 1">
            <a:extLst>
              <a:ext uri="{FF2B5EF4-FFF2-40B4-BE49-F238E27FC236}">
                <a16:creationId xmlns:a16="http://schemas.microsoft.com/office/drawing/2014/main" id="{70D599C7-2956-4F41-A51F-A43E66AD9950}"/>
              </a:ext>
            </a:extLst>
          </p:cNvPr>
          <p:cNvSpPr>
            <a:spLocks noGrp="1"/>
          </p:cNvSpPr>
          <p:nvPr>
            <p:ph type="title"/>
          </p:nvPr>
        </p:nvSpPr>
        <p:spPr>
          <a:xfrm>
            <a:off x="162124" y="212842"/>
            <a:ext cx="10693400" cy="885130"/>
          </a:xfrm>
        </p:spPr>
        <p:txBody>
          <a:bodyPr wrap="square" anchor="ctr">
            <a:normAutofit/>
          </a:bodyPr>
          <a:lstStyle/>
          <a:p>
            <a:r>
              <a:rPr lang="es-ES" sz="2050" dirty="0"/>
              <a:t>Mecanismos del cambio: Medición de la forma en que ayudamos a aumentar la resiliencia frente al cambio climático y los desastres en el Marco de Cooperación (3)</a:t>
            </a:r>
            <a:endParaRPr lang="en-GB" sz="2050" dirty="0"/>
          </a:p>
        </p:txBody>
      </p:sp>
    </p:spTree>
    <p:extLst>
      <p:ext uri="{BB962C8B-B14F-4D97-AF65-F5344CB8AC3E}">
        <p14:creationId xmlns:p14="http://schemas.microsoft.com/office/powerpoint/2010/main" val="3992184109"/>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28242621-5E17-4D83-9909-286257B99ACE}"/>
              </a:ext>
            </a:extLst>
          </p:cNvPr>
          <p:cNvSpPr txBox="1"/>
          <p:nvPr/>
        </p:nvSpPr>
        <p:spPr>
          <a:xfrm>
            <a:off x="3258468" y="1908423"/>
            <a:ext cx="1440160" cy="1323439"/>
          </a:xfrm>
          <a:prstGeom prst="rect">
            <a:avLst/>
          </a:prstGeom>
          <a:noFill/>
        </p:spPr>
        <p:txBody>
          <a:bodyPr wrap="square" rtlCol="0">
            <a:spAutoFit/>
          </a:bodyPr>
          <a:lstStyle/>
          <a:p>
            <a:pPr algn="ctr"/>
            <a:r>
              <a:rPr lang="en-GB" sz="1600" dirty="0">
                <a:solidFill>
                  <a:schemeClr val="bg1"/>
                </a:solidFill>
              </a:rPr>
              <a:t>Climate and disaster risk information systems and services</a:t>
            </a:r>
          </a:p>
        </p:txBody>
      </p:sp>
      <p:sp>
        <p:nvSpPr>
          <p:cNvPr id="8" name="Rektangel 7">
            <a:extLst>
              <a:ext uri="{FF2B5EF4-FFF2-40B4-BE49-F238E27FC236}">
                <a16:creationId xmlns:a16="http://schemas.microsoft.com/office/drawing/2014/main" id="{AB21A169-868B-46DA-AB21-017C68E5AC90}"/>
              </a:ext>
            </a:extLst>
          </p:cNvPr>
          <p:cNvSpPr/>
          <p:nvPr/>
        </p:nvSpPr>
        <p:spPr>
          <a:xfrm>
            <a:off x="6138788" y="3420591"/>
            <a:ext cx="1728192" cy="1569660"/>
          </a:xfrm>
          <a:prstGeom prst="rect">
            <a:avLst/>
          </a:prstGeom>
        </p:spPr>
        <p:txBody>
          <a:bodyPr wrap="square">
            <a:spAutoFit/>
          </a:bodyPr>
          <a:lstStyle/>
          <a:p>
            <a:pPr algn="ctr"/>
            <a:r>
              <a:rPr lang="en-GB" sz="1600" dirty="0">
                <a:solidFill>
                  <a:schemeClr val="bg1"/>
                </a:solidFill>
              </a:rPr>
              <a:t>Awareness-raising, knowledge sharing and capacity development</a:t>
            </a:r>
          </a:p>
        </p:txBody>
      </p:sp>
      <p:sp>
        <p:nvSpPr>
          <p:cNvPr id="9" name="Rektangel 8">
            <a:extLst>
              <a:ext uri="{FF2B5EF4-FFF2-40B4-BE49-F238E27FC236}">
                <a16:creationId xmlns:a16="http://schemas.microsoft.com/office/drawing/2014/main" id="{A9AA8301-0FC7-46F4-A54A-EC728A4F521D}"/>
              </a:ext>
            </a:extLst>
          </p:cNvPr>
          <p:cNvSpPr/>
          <p:nvPr/>
        </p:nvSpPr>
        <p:spPr>
          <a:xfrm>
            <a:off x="2970436" y="5436815"/>
            <a:ext cx="1728192" cy="1077218"/>
          </a:xfrm>
          <a:prstGeom prst="rect">
            <a:avLst/>
          </a:prstGeom>
        </p:spPr>
        <p:txBody>
          <a:bodyPr wrap="square">
            <a:spAutoFit/>
          </a:bodyPr>
          <a:lstStyle/>
          <a:p>
            <a:pPr algn="ctr"/>
            <a:r>
              <a:rPr lang="en-GB" sz="1600" dirty="0">
                <a:solidFill>
                  <a:schemeClr val="bg1"/>
                </a:solidFill>
              </a:rPr>
              <a:t>Risk transfer mechanisms – social protection and insurance</a:t>
            </a:r>
          </a:p>
        </p:txBody>
      </p:sp>
      <p:pic>
        <p:nvPicPr>
          <p:cNvPr id="3" name="Bilde 2" descr="Et bilde som inneholder gress&#10;&#10;Automatisk generert beskrivelse">
            <a:extLst>
              <a:ext uri="{FF2B5EF4-FFF2-40B4-BE49-F238E27FC236}">
                <a16:creationId xmlns:a16="http://schemas.microsoft.com/office/drawing/2014/main" id="{2C09A008-9136-4A6C-9DB0-C729D134DF3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5198" y="1620631"/>
            <a:ext cx="4311692" cy="2160000"/>
          </a:xfrm>
          <a:prstGeom prst="rect">
            <a:avLst/>
          </a:prstGeom>
        </p:spPr>
      </p:pic>
      <p:pic>
        <p:nvPicPr>
          <p:cNvPr id="5" name="Bilde 4">
            <a:extLst>
              <a:ext uri="{FF2B5EF4-FFF2-40B4-BE49-F238E27FC236}">
                <a16:creationId xmlns:a16="http://schemas.microsoft.com/office/drawing/2014/main" id="{60134B51-6FA9-49F3-8672-C68BED2AD1C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45082" y="4201948"/>
            <a:ext cx="4357602" cy="2160000"/>
          </a:xfrm>
          <a:prstGeom prst="rect">
            <a:avLst/>
          </a:prstGeom>
        </p:spPr>
      </p:pic>
      <p:sp>
        <p:nvSpPr>
          <p:cNvPr id="14" name="TekstSylinder 13">
            <a:extLst>
              <a:ext uri="{FF2B5EF4-FFF2-40B4-BE49-F238E27FC236}">
                <a16:creationId xmlns:a16="http://schemas.microsoft.com/office/drawing/2014/main" id="{4A3790A3-4FDF-4346-91B1-F03C2B59EB90}"/>
              </a:ext>
            </a:extLst>
          </p:cNvPr>
          <p:cNvSpPr txBox="1"/>
          <p:nvPr/>
        </p:nvSpPr>
        <p:spPr>
          <a:xfrm>
            <a:off x="5490718" y="1490142"/>
            <a:ext cx="5112566" cy="4801314"/>
          </a:xfrm>
          <a:prstGeom prst="rect">
            <a:avLst/>
          </a:prstGeom>
          <a:noFill/>
        </p:spPr>
        <p:txBody>
          <a:bodyPr wrap="square" rtlCol="0">
            <a:spAutoFit/>
          </a:bodyPr>
          <a:lstStyle/>
          <a:p>
            <a:r>
              <a:rPr lang="es-ES" sz="1800" b="1" dirty="0">
                <a:solidFill>
                  <a:schemeClr val="accent6"/>
                </a:solidFill>
              </a:rPr>
              <a:t>Capacidades para la resiliencia de los hogares y las comunidades </a:t>
            </a:r>
            <a:endParaRPr lang="es-CR" sz="400" b="1" dirty="0">
              <a:solidFill>
                <a:schemeClr val="accent2"/>
              </a:solidFill>
            </a:endParaRPr>
          </a:p>
          <a:p>
            <a:r>
              <a:rPr lang="es-CR" sz="1800" b="1" dirty="0"/>
              <a:t>Ejemplo de un indicador: </a:t>
            </a:r>
            <a:r>
              <a:rPr lang="es-ES" sz="1800" i="1" dirty="0"/>
              <a:t>Porcentaje de personas pobres en áreas propensas a sequías con acceso a fuentes de agua seguras y confiables.</a:t>
            </a:r>
            <a:endParaRPr lang="es-CR" sz="1800" i="1" dirty="0"/>
          </a:p>
          <a:p>
            <a:endParaRPr lang="es-CR" sz="1800" i="1" dirty="0">
              <a:solidFill>
                <a:schemeClr val="accent2"/>
              </a:solidFill>
            </a:endParaRPr>
          </a:p>
          <a:p>
            <a:endParaRPr lang="es-CR" sz="1800" i="1" dirty="0">
              <a:solidFill>
                <a:schemeClr val="accent2"/>
              </a:solidFill>
            </a:endParaRPr>
          </a:p>
          <a:p>
            <a:endParaRPr lang="es-CR" sz="1800" i="1" dirty="0">
              <a:solidFill>
                <a:schemeClr val="accent2"/>
              </a:solidFill>
            </a:endParaRPr>
          </a:p>
          <a:p>
            <a:endParaRPr lang="es-CR" sz="1800" i="1" dirty="0">
              <a:solidFill>
                <a:schemeClr val="accent2"/>
              </a:solidFill>
            </a:endParaRPr>
          </a:p>
          <a:p>
            <a:r>
              <a:rPr lang="es-CR" sz="1800" b="1" dirty="0">
                <a:solidFill>
                  <a:schemeClr val="accent6"/>
                </a:solidFill>
              </a:rPr>
              <a:t>Gestión de riesgos climáticos y de desastres en los sectores privado y agrícola</a:t>
            </a:r>
            <a:endParaRPr lang="es-CR" sz="400" b="1" dirty="0"/>
          </a:p>
          <a:p>
            <a:r>
              <a:rPr lang="es-CR" sz="1800" b="1" dirty="0"/>
              <a:t>Ejemplo de un indicador:</a:t>
            </a:r>
            <a:r>
              <a:rPr lang="es-CR" sz="1800" i="1" dirty="0"/>
              <a:t> Número de empresas o negocios que cuentan con un plan de continuidad empresarial y acceso a seguros contra riesgos para eventos meteorológicos extremos.</a:t>
            </a:r>
            <a:endParaRPr lang="es-CR" dirty="0"/>
          </a:p>
        </p:txBody>
      </p:sp>
      <p:sp>
        <p:nvSpPr>
          <p:cNvPr id="16" name="Tittel 1">
            <a:extLst>
              <a:ext uri="{FF2B5EF4-FFF2-40B4-BE49-F238E27FC236}">
                <a16:creationId xmlns:a16="http://schemas.microsoft.com/office/drawing/2014/main" id="{6A081D89-FEC4-470E-A9BA-FCD2781CFE1D}"/>
              </a:ext>
            </a:extLst>
          </p:cNvPr>
          <p:cNvSpPr>
            <a:spLocks noGrp="1"/>
          </p:cNvSpPr>
          <p:nvPr>
            <p:ph type="title"/>
          </p:nvPr>
        </p:nvSpPr>
        <p:spPr>
          <a:xfrm>
            <a:off x="162124" y="259375"/>
            <a:ext cx="10693400" cy="885130"/>
          </a:xfrm>
        </p:spPr>
        <p:txBody>
          <a:bodyPr wrap="square" anchor="ctr">
            <a:normAutofit/>
          </a:bodyPr>
          <a:lstStyle/>
          <a:p>
            <a:r>
              <a:rPr lang="es-ES" sz="2050" dirty="0"/>
              <a:t>Mecanismos del cambio: Medición de la forma en que ayudamos a aumentar la resiliencia frente al cambio climático y los desastres en el Marco de Cooperación (4)</a:t>
            </a:r>
            <a:endParaRPr lang="en-GB" sz="2050" dirty="0"/>
          </a:p>
        </p:txBody>
      </p:sp>
    </p:spTree>
    <p:extLst>
      <p:ext uri="{BB962C8B-B14F-4D97-AF65-F5344CB8AC3E}">
        <p14:creationId xmlns:p14="http://schemas.microsoft.com/office/powerpoint/2010/main" val="3653028159"/>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28D8B4-5286-4892-9506-0DDE852C5A7A}"/>
              </a:ext>
            </a:extLst>
          </p:cNvPr>
          <p:cNvSpPr>
            <a:spLocks noGrp="1"/>
          </p:cNvSpPr>
          <p:nvPr>
            <p:ph type="title"/>
          </p:nvPr>
        </p:nvSpPr>
        <p:spPr>
          <a:xfrm>
            <a:off x="534988" y="83179"/>
            <a:ext cx="9623425" cy="563243"/>
          </a:xfrm>
        </p:spPr>
        <p:txBody>
          <a:bodyPr/>
          <a:lstStyle/>
          <a:p>
            <a:r>
              <a:rPr lang="es-CR" dirty="0"/>
              <a:t>Introducción. Tabla de contenido</a:t>
            </a:r>
          </a:p>
        </p:txBody>
      </p:sp>
      <p:sp>
        <p:nvSpPr>
          <p:cNvPr id="3" name="Plassholder for innhold 2">
            <a:extLst>
              <a:ext uri="{FF2B5EF4-FFF2-40B4-BE49-F238E27FC236}">
                <a16:creationId xmlns:a16="http://schemas.microsoft.com/office/drawing/2014/main" id="{D76729B2-E02A-4A65-AA39-C259C1701D5B}"/>
              </a:ext>
            </a:extLst>
          </p:cNvPr>
          <p:cNvSpPr>
            <a:spLocks noGrp="1"/>
          </p:cNvSpPr>
          <p:nvPr>
            <p:ph sz="half" idx="1"/>
          </p:nvPr>
        </p:nvSpPr>
        <p:spPr>
          <a:xfrm>
            <a:off x="5346700" y="1450679"/>
            <a:ext cx="4858042" cy="5329286"/>
          </a:xfrm>
        </p:spPr>
        <p:txBody>
          <a:bodyPr/>
          <a:lstStyle/>
          <a:p>
            <a:pPr lvl="1"/>
            <a:endParaRPr lang="en-US" sz="1000" dirty="0"/>
          </a:p>
          <a:p>
            <a:endParaRPr lang="en-GB" dirty="0"/>
          </a:p>
        </p:txBody>
      </p:sp>
      <p:sp>
        <p:nvSpPr>
          <p:cNvPr id="12" name="Rektangel 11">
            <a:extLst>
              <a:ext uri="{FF2B5EF4-FFF2-40B4-BE49-F238E27FC236}">
                <a16:creationId xmlns:a16="http://schemas.microsoft.com/office/drawing/2014/main" id="{4E1E0A12-F695-4CBB-A662-D78EFF08C837}"/>
              </a:ext>
            </a:extLst>
          </p:cNvPr>
          <p:cNvSpPr/>
          <p:nvPr/>
        </p:nvSpPr>
        <p:spPr>
          <a:xfrm>
            <a:off x="534988" y="6779965"/>
            <a:ext cx="4476884" cy="53958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aphicFrame>
        <p:nvGraphicFramePr>
          <p:cNvPr id="7" name="Tabell 7">
            <a:extLst>
              <a:ext uri="{FF2B5EF4-FFF2-40B4-BE49-F238E27FC236}">
                <a16:creationId xmlns:a16="http://schemas.microsoft.com/office/drawing/2014/main" id="{4EF70BA9-0838-4DC3-942A-DA1E6F2D334C}"/>
              </a:ext>
            </a:extLst>
          </p:cNvPr>
          <p:cNvGraphicFramePr>
            <a:graphicFrameLocks noGrp="1"/>
          </p:cNvGraphicFramePr>
          <p:nvPr>
            <p:ph sz="half" idx="2"/>
            <p:extLst>
              <p:ext uri="{D42A27DB-BD31-4B8C-83A1-F6EECF244321}">
                <p14:modId xmlns:p14="http://schemas.microsoft.com/office/powerpoint/2010/main" val="3533626321"/>
              </p:ext>
            </p:extLst>
          </p:nvPr>
        </p:nvGraphicFramePr>
        <p:xfrm>
          <a:off x="0" y="662593"/>
          <a:ext cx="10693400" cy="6732738"/>
        </p:xfrm>
        <a:graphic>
          <a:graphicData uri="http://schemas.openxmlformats.org/drawingml/2006/table">
            <a:tbl>
              <a:tblPr firstRow="1" bandRow="1">
                <a:tableStyleId>{21E4AEA4-8DFA-4A89-87EB-49C32662AFE0}</a:tableStyleId>
              </a:tblPr>
              <a:tblGrid>
                <a:gridCol w="738188">
                  <a:extLst>
                    <a:ext uri="{9D8B030D-6E8A-4147-A177-3AD203B41FA5}">
                      <a16:colId xmlns:a16="http://schemas.microsoft.com/office/drawing/2014/main" val="61789493"/>
                    </a:ext>
                  </a:extLst>
                </a:gridCol>
                <a:gridCol w="6696744">
                  <a:extLst>
                    <a:ext uri="{9D8B030D-6E8A-4147-A177-3AD203B41FA5}">
                      <a16:colId xmlns:a16="http://schemas.microsoft.com/office/drawing/2014/main" val="1521193553"/>
                    </a:ext>
                  </a:extLst>
                </a:gridCol>
                <a:gridCol w="3258468">
                  <a:extLst>
                    <a:ext uri="{9D8B030D-6E8A-4147-A177-3AD203B41FA5}">
                      <a16:colId xmlns:a16="http://schemas.microsoft.com/office/drawing/2014/main" val="2621234855"/>
                    </a:ext>
                  </a:extLst>
                </a:gridCol>
              </a:tblGrid>
              <a:tr h="478729">
                <a:tc>
                  <a:txBody>
                    <a:bodyPr/>
                    <a:lstStyle/>
                    <a:p>
                      <a:r>
                        <a:rPr lang="es-CR" noProof="0" dirty="0"/>
                        <a:t>#</a:t>
                      </a:r>
                    </a:p>
                  </a:txBody>
                  <a:tcPr/>
                </a:tc>
                <a:tc>
                  <a:txBody>
                    <a:bodyPr/>
                    <a:lstStyle/>
                    <a:p>
                      <a:r>
                        <a:rPr lang="es-CR" noProof="0" dirty="0"/>
                        <a:t>Tema</a:t>
                      </a:r>
                    </a:p>
                  </a:txBody>
                  <a:tcPr/>
                </a:tc>
                <a:tc>
                  <a:txBody>
                    <a:bodyPr/>
                    <a:lstStyle/>
                    <a:p>
                      <a:r>
                        <a:rPr lang="es-CR" noProof="0" dirty="0"/>
                        <a:t>Se sugiere su uso en:</a:t>
                      </a:r>
                    </a:p>
                  </a:txBody>
                  <a:tcPr/>
                </a:tc>
                <a:extLst>
                  <a:ext uri="{0D108BD9-81ED-4DB2-BD59-A6C34878D82A}">
                    <a16:rowId xmlns:a16="http://schemas.microsoft.com/office/drawing/2014/main" val="1803449459"/>
                  </a:ext>
                </a:extLst>
              </a:tr>
              <a:tr h="370840">
                <a:tc>
                  <a:txBody>
                    <a:bodyPr/>
                    <a:lstStyle/>
                    <a:p>
                      <a:pPr algn="ctr"/>
                      <a:r>
                        <a:rPr lang="en-GB" sz="1400" dirty="0"/>
                        <a:t>4</a:t>
                      </a:r>
                    </a:p>
                  </a:txBody>
                  <a:tcPr/>
                </a:tc>
                <a:tc>
                  <a:txBody>
                    <a:bodyPr/>
                    <a:lstStyle/>
                    <a:p>
                      <a:r>
                        <a:rPr lang="nb-NO" sz="1400" dirty="0">
                          <a:latin typeface="Roboto Black"/>
                        </a:rPr>
                        <a:t>Efectos de los desastres relacionados con amenazas naturales en los avances hacia la consecución de los ODS.</a:t>
                      </a:r>
                      <a:endParaRPr lang="en-GB"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1400" b="0" i="0" u="none" strike="noStrike" kern="1200" cap="none" spc="0" normalizeH="0" baseline="0" noProof="0" dirty="0">
                          <a:ln>
                            <a:noFill/>
                          </a:ln>
                          <a:solidFill>
                            <a:srgbClr val="294A64"/>
                          </a:solidFill>
                          <a:effectLst/>
                          <a:uLnTx/>
                          <a:uFillTx/>
                          <a:latin typeface="+mn-lt"/>
                          <a:ea typeface="+mn-ea"/>
                          <a:cs typeface="+mn-cs"/>
                        </a:rPr>
                        <a:t>Análisis Común de País/ teorías de cambio sobre resultados</a:t>
                      </a:r>
                    </a:p>
                  </a:txBody>
                  <a:tcPr/>
                </a:tc>
                <a:extLst>
                  <a:ext uri="{0D108BD9-81ED-4DB2-BD59-A6C34878D82A}">
                    <a16:rowId xmlns:a16="http://schemas.microsoft.com/office/drawing/2014/main" val="2093157006"/>
                  </a:ext>
                </a:extLst>
              </a:tr>
              <a:tr h="370840">
                <a:tc>
                  <a:txBody>
                    <a:bodyPr/>
                    <a:lstStyle/>
                    <a:p>
                      <a:pPr algn="ctr"/>
                      <a:r>
                        <a:rPr lang="en-GB" sz="1400" dirty="0"/>
                        <a:t>5</a:t>
                      </a:r>
                    </a:p>
                  </a:txBody>
                  <a:tcPr/>
                </a:tc>
                <a:tc>
                  <a:txBody>
                    <a:bodyPr/>
                    <a:lstStyle/>
                    <a:p>
                      <a:r>
                        <a:rPr lang="nb-NO" sz="1400" dirty="0">
                          <a:latin typeface="Roboto Black"/>
                        </a:rPr>
                        <a:t>Efectos de los desastres relacionados con amenazas biológicas en los avances hacia la consecución de los ODS.</a:t>
                      </a:r>
                      <a:endParaRPr lang="en-GB"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1400" b="0" i="0" u="none" strike="noStrike" kern="1200" cap="none" spc="0" normalizeH="0" baseline="0" noProof="0" dirty="0">
                          <a:ln>
                            <a:noFill/>
                          </a:ln>
                          <a:solidFill>
                            <a:srgbClr val="294A64"/>
                          </a:solidFill>
                          <a:effectLst/>
                          <a:uLnTx/>
                          <a:uFillTx/>
                          <a:latin typeface="+mn-lt"/>
                          <a:ea typeface="+mn-ea"/>
                          <a:cs typeface="+mn-cs"/>
                        </a:rPr>
                        <a:t>Análisis Común de País/ teorías de cambio sobre resultados</a:t>
                      </a:r>
                    </a:p>
                  </a:txBody>
                  <a:tcPr/>
                </a:tc>
                <a:extLst>
                  <a:ext uri="{0D108BD9-81ED-4DB2-BD59-A6C34878D82A}">
                    <a16:rowId xmlns:a16="http://schemas.microsoft.com/office/drawing/2014/main" val="430420792"/>
                  </a:ext>
                </a:extLst>
              </a:tr>
              <a:tr h="370840">
                <a:tc>
                  <a:txBody>
                    <a:bodyPr/>
                    <a:lstStyle/>
                    <a:p>
                      <a:pPr algn="ctr"/>
                      <a:r>
                        <a:rPr lang="en-GB" sz="1400" dirty="0"/>
                        <a:t>6</a:t>
                      </a:r>
                    </a:p>
                  </a:txBody>
                  <a:tcPr/>
                </a:tc>
                <a:tc>
                  <a:txBody>
                    <a:bodyPr/>
                    <a:lstStyle/>
                    <a:p>
                      <a:r>
                        <a:rPr lang="nb-NO" sz="1400" dirty="0">
                          <a:latin typeface="Roboto Black"/>
                        </a:rPr>
                        <a:t>Efectos de los desastres relacionados con amenazas tecnológicas en los avances hacia la consecución de los ODS.</a:t>
                      </a:r>
                      <a:endParaRPr lang="en-GB"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1400" b="0" i="0" u="none" strike="noStrike" kern="1200" cap="none" spc="0" normalizeH="0" baseline="0" noProof="0" dirty="0">
                          <a:ln>
                            <a:noFill/>
                          </a:ln>
                          <a:solidFill>
                            <a:srgbClr val="294A64"/>
                          </a:solidFill>
                          <a:effectLst/>
                          <a:uLnTx/>
                          <a:uFillTx/>
                          <a:latin typeface="+mn-lt"/>
                          <a:ea typeface="+mn-ea"/>
                          <a:cs typeface="+mn-cs"/>
                        </a:rPr>
                        <a:t>Análisis Común de País/ teorías de cambio sobre resultados</a:t>
                      </a:r>
                    </a:p>
                  </a:txBody>
                  <a:tcPr/>
                </a:tc>
                <a:extLst>
                  <a:ext uri="{0D108BD9-81ED-4DB2-BD59-A6C34878D82A}">
                    <a16:rowId xmlns:a16="http://schemas.microsoft.com/office/drawing/2014/main" val="679591176"/>
                  </a:ext>
                </a:extLst>
              </a:tr>
              <a:tr h="370840">
                <a:tc>
                  <a:txBody>
                    <a:bodyPr/>
                    <a:lstStyle/>
                    <a:p>
                      <a:pPr algn="ctr"/>
                      <a:r>
                        <a:rPr lang="en-GB" sz="1400" dirty="0"/>
                        <a:t>7</a:t>
                      </a:r>
                    </a:p>
                  </a:txBody>
                  <a:tcPr/>
                </a:tc>
                <a:tc>
                  <a:txBody>
                    <a:bodyPr/>
                    <a:lstStyle/>
                    <a:p>
                      <a:r>
                        <a:rPr lang="nb-NO" sz="1400" dirty="0">
                          <a:latin typeface="Roboto Black"/>
                        </a:rPr>
                        <a:t>Efectos de los desastres relacionados con amenazas climáticas de aparición lenta en los avances hacia la consecución de los ODS.</a:t>
                      </a:r>
                      <a:endParaRPr lang="en-GB" sz="14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R" sz="1400" b="0" i="0" u="none" strike="noStrike" kern="1200" cap="none" spc="0" normalizeH="0" baseline="0" noProof="0" dirty="0">
                          <a:ln>
                            <a:noFill/>
                          </a:ln>
                          <a:solidFill>
                            <a:srgbClr val="294A64"/>
                          </a:solidFill>
                          <a:effectLst/>
                          <a:uLnTx/>
                          <a:uFillTx/>
                          <a:latin typeface="Roboto"/>
                          <a:ea typeface="ＭＳ Ｐゴシック"/>
                          <a:cs typeface="Arial"/>
                        </a:rPr>
                        <a:t>Análisis Común de País/ teorías de cambio sobre resultados</a:t>
                      </a:r>
                    </a:p>
                  </a:txBody>
                  <a:tcPr/>
                </a:tc>
                <a:extLst>
                  <a:ext uri="{0D108BD9-81ED-4DB2-BD59-A6C34878D82A}">
                    <a16:rowId xmlns:a16="http://schemas.microsoft.com/office/drawing/2014/main" val="1774903259"/>
                  </a:ext>
                </a:extLst>
              </a:tr>
              <a:tr h="370840">
                <a:tc>
                  <a:txBody>
                    <a:bodyPr/>
                    <a:lstStyle/>
                    <a:p>
                      <a:pPr algn="ctr"/>
                      <a:r>
                        <a:rPr lang="en-GB" sz="1400" dirty="0"/>
                        <a:t>8</a:t>
                      </a:r>
                    </a:p>
                  </a:txBody>
                  <a:tcPr/>
                </a:tc>
                <a:tc>
                  <a:txBody>
                    <a:bodyPr/>
                    <a:lstStyle/>
                    <a:p>
                      <a:r>
                        <a:rPr lang="es-CR" sz="1400" noProof="0" dirty="0"/>
                        <a:t>El costo humano de los desastres. </a:t>
                      </a:r>
                    </a:p>
                  </a:txBody>
                  <a:tcPr/>
                </a:tc>
                <a:tc>
                  <a:txBody>
                    <a:bodyPr/>
                    <a:lstStyle/>
                    <a:p>
                      <a:pPr algn="ctr"/>
                      <a:r>
                        <a:rPr lang="es-CR" sz="1400" noProof="0" dirty="0"/>
                        <a:t>Teoría del cambio general</a:t>
                      </a:r>
                    </a:p>
                  </a:txBody>
                  <a:tcPr/>
                </a:tc>
                <a:extLst>
                  <a:ext uri="{0D108BD9-81ED-4DB2-BD59-A6C34878D82A}">
                    <a16:rowId xmlns:a16="http://schemas.microsoft.com/office/drawing/2014/main" val="4183143958"/>
                  </a:ext>
                </a:extLst>
              </a:tr>
              <a:tr h="370840">
                <a:tc>
                  <a:txBody>
                    <a:bodyPr/>
                    <a:lstStyle/>
                    <a:p>
                      <a:pPr algn="ctr"/>
                      <a:r>
                        <a:rPr lang="en-GB" sz="1400" dirty="0"/>
                        <a:t>9</a:t>
                      </a:r>
                    </a:p>
                  </a:txBody>
                  <a:tcPr/>
                </a:tc>
                <a:tc>
                  <a:txBody>
                    <a:bodyPr/>
                    <a:lstStyle/>
                    <a:p>
                      <a:r>
                        <a:rPr lang="es-CR" sz="1400" noProof="0" dirty="0"/>
                        <a:t>Variedad de amenazas relacionadas con los riesgos climáticos y de desastres.</a:t>
                      </a:r>
                    </a:p>
                  </a:txBody>
                  <a:tcPr/>
                </a:tc>
                <a:tc>
                  <a:txBody>
                    <a:bodyPr/>
                    <a:lstStyle/>
                    <a:p>
                      <a:pPr algn="ctr"/>
                      <a:r>
                        <a:rPr lang="es-CR" sz="1400" noProof="0" dirty="0"/>
                        <a:t>Análisis de riesgos multidimensionales</a:t>
                      </a:r>
                    </a:p>
                  </a:txBody>
                  <a:tcPr/>
                </a:tc>
                <a:extLst>
                  <a:ext uri="{0D108BD9-81ED-4DB2-BD59-A6C34878D82A}">
                    <a16:rowId xmlns:a16="http://schemas.microsoft.com/office/drawing/2014/main" val="3650877008"/>
                  </a:ext>
                </a:extLst>
              </a:tr>
              <a:tr h="370840">
                <a:tc>
                  <a:txBody>
                    <a:bodyPr/>
                    <a:lstStyle/>
                    <a:p>
                      <a:pPr algn="ctr"/>
                      <a:r>
                        <a:rPr lang="en-GB" sz="1400" dirty="0"/>
                        <a:t>10</a:t>
                      </a:r>
                    </a:p>
                  </a:txBody>
                  <a:tcPr/>
                </a:tc>
                <a:tc>
                  <a:txBody>
                    <a:bodyPr/>
                    <a:lstStyle/>
                    <a:p>
                      <a:r>
                        <a:rPr lang="es-CR" sz="1400" noProof="0" dirty="0"/>
                        <a:t>Escenarios del riesgo de desastres en tiempos de amenazas biológicas. </a:t>
                      </a:r>
                    </a:p>
                  </a:txBody>
                  <a:tcPr/>
                </a:tc>
                <a:tc>
                  <a:txBody>
                    <a:bodyPr/>
                    <a:lstStyle/>
                    <a:p>
                      <a:pPr algn="ctr"/>
                      <a:r>
                        <a:rPr lang="es-CR" sz="1400" noProof="0" dirty="0"/>
                        <a:t>Análisis de riesgos multidimensionales</a:t>
                      </a:r>
                    </a:p>
                  </a:txBody>
                  <a:tcPr/>
                </a:tc>
                <a:extLst>
                  <a:ext uri="{0D108BD9-81ED-4DB2-BD59-A6C34878D82A}">
                    <a16:rowId xmlns:a16="http://schemas.microsoft.com/office/drawing/2014/main" val="2805462224"/>
                  </a:ext>
                </a:extLst>
              </a:tr>
              <a:tr h="412009">
                <a:tc>
                  <a:txBody>
                    <a:bodyPr/>
                    <a:lstStyle/>
                    <a:p>
                      <a:pPr algn="ctr"/>
                      <a:r>
                        <a:rPr lang="en-GB" sz="1400" dirty="0"/>
                        <a:t>11</a:t>
                      </a:r>
                    </a:p>
                  </a:txBody>
                  <a:tcPr/>
                </a:tc>
                <a:tc>
                  <a:txBody>
                    <a:bodyPr/>
                    <a:lstStyle/>
                    <a:p>
                      <a:r>
                        <a:rPr lang="es-CR" sz="1400" noProof="0" dirty="0"/>
                        <a:t>Riesgos climáticos y de desastres y el hecho de quedarse atrás.</a:t>
                      </a:r>
                    </a:p>
                  </a:txBody>
                  <a:tcPr/>
                </a:tc>
                <a:tc>
                  <a:txBody>
                    <a:bodyPr/>
                    <a:lstStyle/>
                    <a:p>
                      <a:pPr algn="ctr"/>
                      <a:r>
                        <a:rPr lang="es-CR" sz="1400" noProof="0" dirty="0"/>
                        <a:t>Análisis de la exclusión social</a:t>
                      </a:r>
                    </a:p>
                  </a:txBody>
                  <a:tcPr/>
                </a:tc>
                <a:extLst>
                  <a:ext uri="{0D108BD9-81ED-4DB2-BD59-A6C34878D82A}">
                    <a16:rowId xmlns:a16="http://schemas.microsoft.com/office/drawing/2014/main" val="3097321382"/>
                  </a:ext>
                </a:extLst>
              </a:tr>
              <a:tr h="370840">
                <a:tc>
                  <a:txBody>
                    <a:bodyPr/>
                    <a:lstStyle/>
                    <a:p>
                      <a:pPr algn="ctr"/>
                      <a:r>
                        <a:rPr lang="en-GB" sz="1400" dirty="0"/>
                        <a:t>12</a:t>
                      </a:r>
                    </a:p>
                  </a:txBody>
                  <a:tcPr/>
                </a:tc>
                <a:tc>
                  <a:txBody>
                    <a:bodyPr/>
                    <a:lstStyle/>
                    <a:p>
                      <a:r>
                        <a:rPr lang="es-CR" sz="1400" noProof="0" dirty="0"/>
                        <a:t>Priorización de las soluciones de desarrollo que fortalecen la resiliencia sistémica.</a:t>
                      </a:r>
                    </a:p>
                  </a:txBody>
                  <a:tcPr/>
                </a:tc>
                <a:tc>
                  <a:txBody>
                    <a:bodyPr/>
                    <a:lstStyle/>
                    <a:p>
                      <a:pPr algn="ctr"/>
                      <a:r>
                        <a:rPr lang="es-CR" sz="1400" noProof="0" dirty="0"/>
                        <a:t>Priorización de las soluciones de desarrollo</a:t>
                      </a:r>
                    </a:p>
                  </a:txBody>
                  <a:tcPr/>
                </a:tc>
                <a:extLst>
                  <a:ext uri="{0D108BD9-81ED-4DB2-BD59-A6C34878D82A}">
                    <a16:rowId xmlns:a16="http://schemas.microsoft.com/office/drawing/2014/main" val="2578344795"/>
                  </a:ext>
                </a:extLst>
              </a:tr>
              <a:tr h="370840">
                <a:tc>
                  <a:txBody>
                    <a:bodyPr/>
                    <a:lstStyle/>
                    <a:p>
                      <a:pPr algn="ctr"/>
                      <a:r>
                        <a:rPr lang="en-GB" sz="1400" dirty="0"/>
                        <a:t>13-14</a:t>
                      </a:r>
                    </a:p>
                  </a:txBody>
                  <a:tcPr/>
                </a:tc>
                <a:tc>
                  <a:txBody>
                    <a:bodyPr/>
                    <a:lstStyle/>
                    <a:p>
                      <a:r>
                        <a:rPr lang="es-CR" sz="1400" noProof="0" dirty="0"/>
                        <a:t>Gestión de riesgos sistémicos a través de un desarrollo sostenible que incorpora el riesgo.</a:t>
                      </a:r>
                    </a:p>
                  </a:txBody>
                  <a:tcPr/>
                </a:tc>
                <a:tc>
                  <a:txBody>
                    <a:bodyPr/>
                    <a:lstStyle/>
                    <a:p>
                      <a:pPr algn="ctr"/>
                      <a:r>
                        <a:rPr lang="es-CR" sz="1400" noProof="0" dirty="0"/>
                        <a:t>Teoría(s) del cambio, tanto general(es) como sobre resultados</a:t>
                      </a:r>
                    </a:p>
                  </a:txBody>
                  <a:tcPr/>
                </a:tc>
                <a:extLst>
                  <a:ext uri="{0D108BD9-81ED-4DB2-BD59-A6C34878D82A}">
                    <a16:rowId xmlns:a16="http://schemas.microsoft.com/office/drawing/2014/main" val="3692664663"/>
                  </a:ext>
                </a:extLst>
              </a:tr>
              <a:tr h="370840">
                <a:tc>
                  <a:txBody>
                    <a:bodyPr/>
                    <a:lstStyle/>
                    <a:p>
                      <a:pPr algn="ctr"/>
                      <a:r>
                        <a:rPr lang="en-GB" sz="1400" dirty="0"/>
                        <a:t>15</a:t>
                      </a:r>
                    </a:p>
                  </a:txBody>
                  <a:tcPr/>
                </a:tc>
                <a:tc>
                  <a:txBody>
                    <a:bodyPr/>
                    <a:lstStyle/>
                    <a:p>
                      <a:r>
                        <a:rPr lang="es-CR" sz="1400" noProof="0" dirty="0"/>
                        <a:t>Mecanismos del cambio: Opciones para integrar la gestión de los riesgos climáticos y de desastres en las teorías del cambio. </a:t>
                      </a:r>
                    </a:p>
                  </a:txBody>
                  <a:tcPr/>
                </a:tc>
                <a:tc>
                  <a:txBody>
                    <a:bodyPr/>
                    <a:lstStyle/>
                    <a:p>
                      <a:pPr algn="ctr"/>
                      <a:r>
                        <a:rPr lang="es-CR" sz="1400" noProof="0" dirty="0"/>
                        <a:t>Teorías del cambio sobre resultados</a:t>
                      </a:r>
                    </a:p>
                  </a:txBody>
                  <a:tcPr/>
                </a:tc>
                <a:extLst>
                  <a:ext uri="{0D108BD9-81ED-4DB2-BD59-A6C34878D82A}">
                    <a16:rowId xmlns:a16="http://schemas.microsoft.com/office/drawing/2014/main" val="1236517052"/>
                  </a:ext>
                </a:extLst>
              </a:tr>
              <a:tr h="370840">
                <a:tc>
                  <a:txBody>
                    <a:bodyPr/>
                    <a:lstStyle/>
                    <a:p>
                      <a:pPr algn="ctr"/>
                      <a:r>
                        <a:rPr lang="en-GB" sz="1400" dirty="0"/>
                        <a:t>16-20</a:t>
                      </a:r>
                    </a:p>
                  </a:txBody>
                  <a:tcPr/>
                </a:tc>
                <a:tc>
                  <a:txBody>
                    <a:bodyPr/>
                    <a:lstStyle/>
                    <a:p>
                      <a:r>
                        <a:rPr lang="es-CR" sz="1400" noProof="0" dirty="0"/>
                        <a:t>Mecanismos del cambio: Medición de la forma en que ayudamos a aumentar la resiliencia frente al cambio climático y los desastres en el Marco de Cooperación.</a:t>
                      </a:r>
                    </a:p>
                  </a:txBody>
                  <a:tcPr/>
                </a:tc>
                <a:tc>
                  <a:txBody>
                    <a:bodyPr/>
                    <a:lstStyle/>
                    <a:p>
                      <a:pPr algn="ctr"/>
                      <a:r>
                        <a:rPr lang="es-CR" sz="1400" noProof="0" dirty="0"/>
                        <a:t>Teorías del cambio sobre resultados, Marco de Resultados y Planes de Trabajo Anuales</a:t>
                      </a:r>
                    </a:p>
                  </a:txBody>
                  <a:tcPr/>
                </a:tc>
                <a:extLst>
                  <a:ext uri="{0D108BD9-81ED-4DB2-BD59-A6C34878D82A}">
                    <a16:rowId xmlns:a16="http://schemas.microsoft.com/office/drawing/2014/main" val="2945658319"/>
                  </a:ext>
                </a:extLst>
              </a:tr>
              <a:tr h="370840">
                <a:tc>
                  <a:txBody>
                    <a:bodyPr/>
                    <a:lstStyle/>
                    <a:p>
                      <a:pPr algn="ctr"/>
                      <a:r>
                        <a:rPr lang="en-GB" sz="1400" dirty="0"/>
                        <a:t>21</a:t>
                      </a:r>
                    </a:p>
                  </a:txBody>
                  <a:tcPr/>
                </a:tc>
                <a:tc>
                  <a:txBody>
                    <a:bodyPr/>
                    <a:lstStyle/>
                    <a:p>
                      <a:r>
                        <a:rPr lang="es-CR" sz="1400" noProof="0" dirty="0"/>
                        <a:t>Aumento de la resiliencia frente al cambio climático y los desastres: Indicadores. </a:t>
                      </a:r>
                    </a:p>
                  </a:txBody>
                  <a:tcPr/>
                </a:tc>
                <a:tc>
                  <a:txBody>
                    <a:bodyPr/>
                    <a:lstStyle/>
                    <a:p>
                      <a:pPr algn="ctr"/>
                      <a:r>
                        <a:rPr lang="es-CR" sz="1400" noProof="0" dirty="0"/>
                        <a:t>Marco de Resultados </a:t>
                      </a:r>
                    </a:p>
                  </a:txBody>
                  <a:tcPr/>
                </a:tc>
                <a:extLst>
                  <a:ext uri="{0D108BD9-81ED-4DB2-BD59-A6C34878D82A}">
                    <a16:rowId xmlns:a16="http://schemas.microsoft.com/office/drawing/2014/main" val="1433676313"/>
                  </a:ext>
                </a:extLst>
              </a:tr>
            </a:tbl>
          </a:graphicData>
        </a:graphic>
      </p:graphicFrame>
    </p:spTree>
    <p:extLst>
      <p:ext uri="{BB962C8B-B14F-4D97-AF65-F5344CB8AC3E}">
        <p14:creationId xmlns:p14="http://schemas.microsoft.com/office/powerpoint/2010/main" val="2016300713"/>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a:extLst>
              <a:ext uri="{FF2B5EF4-FFF2-40B4-BE49-F238E27FC236}">
                <a16:creationId xmlns:a16="http://schemas.microsoft.com/office/drawing/2014/main" id="{28242621-5E17-4D83-9909-286257B99ACE}"/>
              </a:ext>
            </a:extLst>
          </p:cNvPr>
          <p:cNvSpPr txBox="1"/>
          <p:nvPr/>
        </p:nvSpPr>
        <p:spPr>
          <a:xfrm>
            <a:off x="3258468" y="1908423"/>
            <a:ext cx="1440160" cy="1323439"/>
          </a:xfrm>
          <a:prstGeom prst="rect">
            <a:avLst/>
          </a:prstGeom>
          <a:noFill/>
        </p:spPr>
        <p:txBody>
          <a:bodyPr wrap="square" rtlCol="0">
            <a:spAutoFit/>
          </a:bodyPr>
          <a:lstStyle/>
          <a:p>
            <a:pPr algn="ctr"/>
            <a:r>
              <a:rPr lang="en-GB" sz="1600" dirty="0">
                <a:solidFill>
                  <a:schemeClr val="bg1"/>
                </a:solidFill>
              </a:rPr>
              <a:t>Climate and disaster risk information systems and services</a:t>
            </a:r>
          </a:p>
        </p:txBody>
      </p:sp>
      <p:sp>
        <p:nvSpPr>
          <p:cNvPr id="8" name="Rektangel 7">
            <a:extLst>
              <a:ext uri="{FF2B5EF4-FFF2-40B4-BE49-F238E27FC236}">
                <a16:creationId xmlns:a16="http://schemas.microsoft.com/office/drawing/2014/main" id="{AB21A169-868B-46DA-AB21-017C68E5AC90}"/>
              </a:ext>
            </a:extLst>
          </p:cNvPr>
          <p:cNvSpPr/>
          <p:nvPr/>
        </p:nvSpPr>
        <p:spPr>
          <a:xfrm>
            <a:off x="6138788" y="3420591"/>
            <a:ext cx="1728192" cy="1569660"/>
          </a:xfrm>
          <a:prstGeom prst="rect">
            <a:avLst/>
          </a:prstGeom>
        </p:spPr>
        <p:txBody>
          <a:bodyPr wrap="square">
            <a:spAutoFit/>
          </a:bodyPr>
          <a:lstStyle/>
          <a:p>
            <a:pPr algn="ctr"/>
            <a:r>
              <a:rPr lang="en-GB" sz="1600" dirty="0">
                <a:solidFill>
                  <a:schemeClr val="bg1"/>
                </a:solidFill>
              </a:rPr>
              <a:t>Awareness-raising, knowledge sharing and capacity development</a:t>
            </a:r>
          </a:p>
        </p:txBody>
      </p:sp>
      <p:sp>
        <p:nvSpPr>
          <p:cNvPr id="9" name="Rektangel 8">
            <a:extLst>
              <a:ext uri="{FF2B5EF4-FFF2-40B4-BE49-F238E27FC236}">
                <a16:creationId xmlns:a16="http://schemas.microsoft.com/office/drawing/2014/main" id="{A9AA8301-0FC7-46F4-A54A-EC728A4F521D}"/>
              </a:ext>
            </a:extLst>
          </p:cNvPr>
          <p:cNvSpPr/>
          <p:nvPr/>
        </p:nvSpPr>
        <p:spPr>
          <a:xfrm>
            <a:off x="2970436" y="5436815"/>
            <a:ext cx="1728192" cy="1077218"/>
          </a:xfrm>
          <a:prstGeom prst="rect">
            <a:avLst/>
          </a:prstGeom>
        </p:spPr>
        <p:txBody>
          <a:bodyPr wrap="square">
            <a:spAutoFit/>
          </a:bodyPr>
          <a:lstStyle/>
          <a:p>
            <a:pPr algn="ctr"/>
            <a:r>
              <a:rPr lang="en-GB" sz="1600" dirty="0">
                <a:solidFill>
                  <a:schemeClr val="bg1"/>
                </a:solidFill>
              </a:rPr>
              <a:t>Risk transfer mechanisms – social protection and insurance</a:t>
            </a:r>
          </a:p>
        </p:txBody>
      </p:sp>
      <p:pic>
        <p:nvPicPr>
          <p:cNvPr id="3" name="Bilde 2">
            <a:extLst>
              <a:ext uri="{FF2B5EF4-FFF2-40B4-BE49-F238E27FC236}">
                <a16:creationId xmlns:a16="http://schemas.microsoft.com/office/drawing/2014/main" id="{2ADC89F5-036F-4509-9570-7A50FE08E64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2164" y="1397364"/>
            <a:ext cx="3888432" cy="2160000"/>
          </a:xfrm>
          <a:prstGeom prst="rect">
            <a:avLst/>
          </a:prstGeom>
        </p:spPr>
      </p:pic>
      <p:pic>
        <p:nvPicPr>
          <p:cNvPr id="5" name="Bilde 4">
            <a:extLst>
              <a:ext uri="{FF2B5EF4-FFF2-40B4-BE49-F238E27FC236}">
                <a16:creationId xmlns:a16="http://schemas.microsoft.com/office/drawing/2014/main" id="{C85035E5-136A-4A7E-8E5E-E4165E98C4D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4326" y="4411405"/>
            <a:ext cx="3888432" cy="2102628"/>
          </a:xfrm>
          <a:prstGeom prst="rect">
            <a:avLst/>
          </a:prstGeom>
        </p:spPr>
      </p:pic>
      <p:sp>
        <p:nvSpPr>
          <p:cNvPr id="11" name="TekstSylinder 10">
            <a:extLst>
              <a:ext uri="{FF2B5EF4-FFF2-40B4-BE49-F238E27FC236}">
                <a16:creationId xmlns:a16="http://schemas.microsoft.com/office/drawing/2014/main" id="{827D40A5-4669-4FFB-80C5-4AAD4CA94E10}"/>
              </a:ext>
            </a:extLst>
          </p:cNvPr>
          <p:cNvSpPr txBox="1"/>
          <p:nvPr/>
        </p:nvSpPr>
        <p:spPr>
          <a:xfrm>
            <a:off x="4423420" y="1328788"/>
            <a:ext cx="6260926" cy="6047809"/>
          </a:xfrm>
          <a:prstGeom prst="rect">
            <a:avLst/>
          </a:prstGeom>
          <a:noFill/>
        </p:spPr>
        <p:txBody>
          <a:bodyPr wrap="square" rtlCol="0">
            <a:spAutoFit/>
          </a:bodyPr>
          <a:lstStyle/>
          <a:p>
            <a:r>
              <a:rPr lang="es-ES" sz="1700" b="1" dirty="0">
                <a:solidFill>
                  <a:srgbClr val="7030A0"/>
                </a:solidFill>
              </a:rPr>
              <a:t>Sistemas de alerta temprana y acciones preventivas </a:t>
            </a:r>
            <a:endParaRPr lang="en-US" sz="1700" b="1" dirty="0"/>
          </a:p>
          <a:p>
            <a:endParaRPr lang="es-CR" sz="400" b="1" dirty="0"/>
          </a:p>
          <a:p>
            <a:r>
              <a:rPr lang="es-CR" sz="1700" b="1" dirty="0"/>
              <a:t>Ejemplo de un indicador: </a:t>
            </a:r>
          </a:p>
          <a:p>
            <a:r>
              <a:rPr lang="es-CR" sz="1700" i="1" dirty="0"/>
              <a:t>Resultado: </a:t>
            </a:r>
            <a:r>
              <a:rPr lang="es-ES" sz="1700" i="1" dirty="0"/>
              <a:t>Número de personas por cada 100.000 habitantes que reciben información sobre alertas tempranas a través de los gobiernos locales o mediante los mecanismos de diseminación en el ámbito nacional</a:t>
            </a:r>
            <a:r>
              <a:rPr lang="es-CR" sz="1700" i="1" dirty="0"/>
              <a:t>.</a:t>
            </a:r>
          </a:p>
          <a:p>
            <a:r>
              <a:rPr lang="es-CR" sz="1700" i="1" dirty="0"/>
              <a:t>Producto: </a:t>
            </a:r>
            <a:r>
              <a:rPr lang="es-ES" sz="1700" i="1" dirty="0"/>
              <a:t>Porcentaje de gobiernos locales que cuentan con un plan para tomar acciones en función de las alertas tempranas</a:t>
            </a:r>
            <a:r>
              <a:rPr lang="es-CR" sz="1700" i="1" dirty="0"/>
              <a:t>.</a:t>
            </a:r>
          </a:p>
          <a:p>
            <a:r>
              <a:rPr lang="es-CR" sz="1700" i="1" dirty="0"/>
              <a:t>Aspectos sectoriales: </a:t>
            </a:r>
            <a:r>
              <a:rPr lang="es-ES" sz="1700" i="1" dirty="0"/>
              <a:t>Porcentaje de agricultores con acceso a información y alertas sobre el cambio climático</a:t>
            </a:r>
            <a:r>
              <a:rPr lang="es-CR" sz="1700" i="1" dirty="0"/>
              <a:t>.</a:t>
            </a:r>
          </a:p>
          <a:p>
            <a:endParaRPr lang="es-CR" sz="400" i="1" dirty="0"/>
          </a:p>
          <a:p>
            <a:endParaRPr lang="es-CR" sz="1800" i="1" dirty="0">
              <a:solidFill>
                <a:schemeClr val="accent2"/>
              </a:solidFill>
            </a:endParaRPr>
          </a:p>
          <a:p>
            <a:r>
              <a:rPr lang="es-ES" sz="1700" b="1" dirty="0">
                <a:solidFill>
                  <a:srgbClr val="7030A0"/>
                </a:solidFill>
              </a:rPr>
              <a:t>Preparación, respuesta y recuperación ante situaciones de emergencia </a:t>
            </a:r>
            <a:endParaRPr lang="es-CR" sz="1700" b="1" dirty="0"/>
          </a:p>
          <a:p>
            <a:r>
              <a:rPr lang="es-CR" sz="1700" b="1" dirty="0"/>
              <a:t>Ejemplo de un indicador:</a:t>
            </a:r>
            <a:r>
              <a:rPr lang="es-CR" sz="1700" i="1" dirty="0"/>
              <a:t> </a:t>
            </a:r>
          </a:p>
          <a:p>
            <a:r>
              <a:rPr lang="es-CR" sz="1700" i="1" dirty="0"/>
              <a:t>Resultado : </a:t>
            </a:r>
            <a:r>
              <a:rPr lang="es-ES" sz="1700" i="1" dirty="0"/>
              <a:t>Número de muertes y de personas desaparecidas que se atribuyen a los desastres por cada 100.000 habitantes, desagregadas por sexo, edad y discapacidad.</a:t>
            </a:r>
            <a:endParaRPr lang="es-CR" sz="1700" i="1" dirty="0"/>
          </a:p>
          <a:p>
            <a:r>
              <a:rPr lang="es-CR" sz="1700" i="1" dirty="0"/>
              <a:t>Producto: </a:t>
            </a:r>
            <a:r>
              <a:rPr lang="es-ES" sz="1700" i="1" dirty="0"/>
              <a:t>Planes de contingencia específicos por sector que se actualizan con regularidad y actividades de respuesta que se practican mediante simulacros y otros ejercicios de simulación.</a:t>
            </a:r>
            <a:endParaRPr lang="es-CR" sz="1700" i="1" dirty="0"/>
          </a:p>
          <a:p>
            <a:endParaRPr lang="en-GB" dirty="0"/>
          </a:p>
        </p:txBody>
      </p:sp>
      <p:sp>
        <p:nvSpPr>
          <p:cNvPr id="13" name="Tittel 1">
            <a:extLst>
              <a:ext uri="{FF2B5EF4-FFF2-40B4-BE49-F238E27FC236}">
                <a16:creationId xmlns:a16="http://schemas.microsoft.com/office/drawing/2014/main" id="{B0251843-D522-4608-A97C-ABEACE68A214}"/>
              </a:ext>
            </a:extLst>
          </p:cNvPr>
          <p:cNvSpPr>
            <a:spLocks noGrp="1"/>
          </p:cNvSpPr>
          <p:nvPr>
            <p:ph type="title"/>
          </p:nvPr>
        </p:nvSpPr>
        <p:spPr>
          <a:xfrm>
            <a:off x="90116" y="180231"/>
            <a:ext cx="10603284" cy="885130"/>
          </a:xfrm>
        </p:spPr>
        <p:txBody>
          <a:bodyPr wrap="square" anchor="ctr">
            <a:normAutofit/>
          </a:bodyPr>
          <a:lstStyle/>
          <a:p>
            <a:r>
              <a:rPr lang="es-ES" sz="2050" dirty="0"/>
              <a:t>Mecanismos del cambio: Medición de la forma en que ayudamos a aumentar la resiliencia frente al cambio climático y los desastres en el Marco de Cooperación (5)</a:t>
            </a:r>
            <a:endParaRPr lang="en-GB" sz="2050" dirty="0"/>
          </a:p>
        </p:txBody>
      </p:sp>
    </p:spTree>
    <p:extLst>
      <p:ext uri="{BB962C8B-B14F-4D97-AF65-F5344CB8AC3E}">
        <p14:creationId xmlns:p14="http://schemas.microsoft.com/office/powerpoint/2010/main" val="416585144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22EF5-42F6-4ADA-A5C8-08EF86538219}"/>
              </a:ext>
            </a:extLst>
          </p:cNvPr>
          <p:cNvSpPr>
            <a:spLocks noGrp="1"/>
          </p:cNvSpPr>
          <p:nvPr>
            <p:ph type="title"/>
          </p:nvPr>
        </p:nvSpPr>
        <p:spPr>
          <a:xfrm>
            <a:off x="162124" y="180231"/>
            <a:ext cx="9996289" cy="864096"/>
          </a:xfrm>
        </p:spPr>
        <p:txBody>
          <a:bodyPr/>
          <a:lstStyle/>
          <a:p>
            <a:r>
              <a:rPr lang="es-CR" dirty="0"/>
              <a:t>Integración de la RRD y la adaptación al cambio climático en el Marco de Resultados del Marco de Cooperación</a:t>
            </a:r>
          </a:p>
        </p:txBody>
      </p:sp>
      <p:graphicFrame>
        <p:nvGraphicFramePr>
          <p:cNvPr id="5" name="Tabell 4">
            <a:extLst>
              <a:ext uri="{FF2B5EF4-FFF2-40B4-BE49-F238E27FC236}">
                <a16:creationId xmlns:a16="http://schemas.microsoft.com/office/drawing/2014/main" id="{3C0CE35D-9C7B-4978-9CF8-CBE2B80647AD}"/>
              </a:ext>
            </a:extLst>
          </p:cNvPr>
          <p:cNvGraphicFramePr>
            <a:graphicFrameLocks noGrp="1"/>
          </p:cNvGraphicFramePr>
          <p:nvPr>
            <p:extLst>
              <p:ext uri="{D42A27DB-BD31-4B8C-83A1-F6EECF244321}">
                <p14:modId xmlns:p14="http://schemas.microsoft.com/office/powerpoint/2010/main" val="3192414580"/>
              </p:ext>
            </p:extLst>
          </p:nvPr>
        </p:nvGraphicFramePr>
        <p:xfrm>
          <a:off x="348556" y="1188343"/>
          <a:ext cx="9996288" cy="6294120"/>
        </p:xfrm>
        <a:graphic>
          <a:graphicData uri="http://schemas.openxmlformats.org/drawingml/2006/table">
            <a:tbl>
              <a:tblPr firstRow="1" bandRow="1">
                <a:tableStyleId>{5C22544A-7EE6-4342-B048-85BDC9FD1C3A}</a:tableStyleId>
              </a:tblPr>
              <a:tblGrid>
                <a:gridCol w="1427335">
                  <a:extLst>
                    <a:ext uri="{9D8B030D-6E8A-4147-A177-3AD203B41FA5}">
                      <a16:colId xmlns:a16="http://schemas.microsoft.com/office/drawing/2014/main" val="2093449319"/>
                    </a:ext>
                  </a:extLst>
                </a:gridCol>
                <a:gridCol w="8568953">
                  <a:extLst>
                    <a:ext uri="{9D8B030D-6E8A-4147-A177-3AD203B41FA5}">
                      <a16:colId xmlns:a16="http://schemas.microsoft.com/office/drawing/2014/main" val="4119555812"/>
                    </a:ext>
                  </a:extLst>
                </a:gridCol>
              </a:tblGrid>
              <a:tr h="370840">
                <a:tc gridSpan="2">
                  <a:txBody>
                    <a:bodyPr/>
                    <a:lstStyle/>
                    <a:p>
                      <a:r>
                        <a:rPr lang="es-ES" sz="1600" noProof="0" dirty="0"/>
                        <a:t>Indicadores sobre la resiliencia de los sistemas</a:t>
                      </a:r>
                      <a:endParaRPr lang="es-CR" sz="1600" noProof="0" dirty="0"/>
                    </a:p>
                  </a:txBody>
                  <a:tcPr/>
                </a:tc>
                <a:tc hMerge="1">
                  <a:txBody>
                    <a:bodyPr/>
                    <a:lstStyle/>
                    <a:p>
                      <a:endParaRPr lang="en-US"/>
                    </a:p>
                  </a:txBody>
                  <a:tcPr/>
                </a:tc>
                <a:extLst>
                  <a:ext uri="{0D108BD9-81ED-4DB2-BD59-A6C34878D82A}">
                    <a16:rowId xmlns:a16="http://schemas.microsoft.com/office/drawing/2014/main" val="402793340"/>
                  </a:ext>
                </a:extLst>
              </a:tr>
              <a:tr h="417552">
                <a:tc>
                  <a:txBody>
                    <a:bodyPr/>
                    <a:lstStyle/>
                    <a:p>
                      <a:r>
                        <a:rPr lang="es-CR" sz="1600" noProof="0" dirty="0"/>
                        <a:t>Resultados</a:t>
                      </a:r>
                    </a:p>
                  </a:txBody>
                  <a:tcPr/>
                </a:tc>
                <a:tc>
                  <a:txBody>
                    <a:bodyPr/>
                    <a:lstStyle/>
                    <a:p>
                      <a:r>
                        <a:rPr lang="es-ES" sz="1600" b="0" i="0" u="none" strike="noStrike" kern="1200" baseline="0" noProof="0" dirty="0">
                          <a:solidFill>
                            <a:schemeClr val="dk1"/>
                          </a:solidFill>
                          <a:latin typeface="+mn-lt"/>
                          <a:ea typeface="+mn-ea"/>
                          <a:cs typeface="+mn-cs"/>
                        </a:rPr>
                        <a:t>Pérdidas económicas directas con relación al PIB mundial, daños a la infraestructura esencial y número de interrupciones de los servicios básicos, atribuidas a los desastres (ODS 11.5.2).</a:t>
                      </a:r>
                      <a:endParaRPr lang="es-CR" sz="1600" b="0" i="0" u="none" strike="noStrike" kern="1200" baseline="0" noProof="0" dirty="0">
                        <a:solidFill>
                          <a:schemeClr val="dk1"/>
                        </a:solidFill>
                        <a:latin typeface="+mn-lt"/>
                        <a:ea typeface="+mn-ea"/>
                        <a:cs typeface="+mn-cs"/>
                      </a:endParaRPr>
                    </a:p>
                    <a:p>
                      <a:r>
                        <a:rPr lang="es-ES" sz="1600" b="0" i="0" u="none" strike="noStrike" kern="1200" baseline="0" noProof="0" dirty="0">
                          <a:solidFill>
                            <a:schemeClr val="dk1"/>
                          </a:solidFill>
                          <a:latin typeface="+mn-lt"/>
                          <a:ea typeface="+mn-ea"/>
                          <a:cs typeface="+mn-cs"/>
                        </a:rPr>
                        <a:t>Proporción de jóvenes (de 15 a 24 años) que no estudian, no tienen empleo ni reciben capacitación, desagregada por lugar (adaptación del ODS 8.6.1).</a:t>
                      </a:r>
                      <a:endParaRPr lang="es-CR" sz="1600" noProof="0" dirty="0"/>
                    </a:p>
                  </a:txBody>
                  <a:tcPr/>
                </a:tc>
                <a:extLst>
                  <a:ext uri="{0D108BD9-81ED-4DB2-BD59-A6C34878D82A}">
                    <a16:rowId xmlns:a16="http://schemas.microsoft.com/office/drawing/2014/main" val="565307362"/>
                  </a:ext>
                </a:extLst>
              </a:tr>
              <a:tr h="370840">
                <a:tc>
                  <a:txBody>
                    <a:bodyPr/>
                    <a:lstStyle/>
                    <a:p>
                      <a:r>
                        <a:rPr lang="es-CR" sz="1600" noProof="0" dirty="0"/>
                        <a:t>Productos</a:t>
                      </a:r>
                    </a:p>
                  </a:txBody>
                  <a:tcPr/>
                </a:tc>
                <a:tc>
                  <a:txBody>
                    <a:bodyPr/>
                    <a:lstStyle/>
                    <a:p>
                      <a:r>
                        <a:rPr lang="es-ES" sz="1600" b="0" i="0" u="none" strike="noStrike" kern="1200" baseline="0" noProof="0" dirty="0">
                          <a:solidFill>
                            <a:schemeClr val="dk1"/>
                          </a:solidFill>
                          <a:latin typeface="+mn-lt"/>
                          <a:ea typeface="+mn-ea"/>
                          <a:cs typeface="+mn-cs"/>
                        </a:rPr>
                        <a:t>Número de hombres y mujeres que se benefician de una mejor infraestructura urbana resiliente al clima.</a:t>
                      </a:r>
                      <a:endParaRPr lang="es-CR" sz="1600" noProof="0" dirty="0"/>
                    </a:p>
                  </a:txBody>
                  <a:tcPr/>
                </a:tc>
                <a:extLst>
                  <a:ext uri="{0D108BD9-81ED-4DB2-BD59-A6C34878D82A}">
                    <a16:rowId xmlns:a16="http://schemas.microsoft.com/office/drawing/2014/main" val="1392246550"/>
                  </a:ext>
                </a:extLst>
              </a:tr>
              <a:tr h="370840">
                <a:tc gridSpan="2">
                  <a:txBody>
                    <a:bodyPr/>
                    <a:lstStyle/>
                    <a:p>
                      <a:r>
                        <a:rPr lang="es-CR" sz="1600" b="1" noProof="0" dirty="0">
                          <a:solidFill>
                            <a:schemeClr val="bg1"/>
                          </a:solidFill>
                        </a:rPr>
                        <a:t>Indicadores para gestionar el riesgo</a:t>
                      </a:r>
                    </a:p>
                  </a:txBody>
                  <a:tcPr>
                    <a:solidFill>
                      <a:schemeClr val="accent1"/>
                    </a:solidFill>
                  </a:tcPr>
                </a:tc>
                <a:tc hMerge="1">
                  <a:txBody>
                    <a:bodyPr/>
                    <a:lstStyle/>
                    <a:p>
                      <a:endParaRPr lang="en-US"/>
                    </a:p>
                  </a:txBody>
                  <a:tcPr/>
                </a:tc>
                <a:extLst>
                  <a:ext uri="{0D108BD9-81ED-4DB2-BD59-A6C34878D82A}">
                    <a16:rowId xmlns:a16="http://schemas.microsoft.com/office/drawing/2014/main" val="2946902514"/>
                  </a:ext>
                </a:extLst>
              </a:tr>
              <a:tr h="370840">
                <a:tc>
                  <a:txBody>
                    <a:bodyPr/>
                    <a:lstStyle/>
                    <a:p>
                      <a:r>
                        <a:rPr lang="es-CR" sz="1600" noProof="0" dirty="0"/>
                        <a:t>Resultados</a:t>
                      </a:r>
                    </a:p>
                  </a:txBody>
                  <a:tcPr/>
                </a:tc>
                <a:tc>
                  <a:txBody>
                    <a:bodyPr/>
                    <a:lstStyle/>
                    <a:p>
                      <a:r>
                        <a:rPr lang="es-ES" sz="1600" b="0" i="0" u="none" strike="noStrike" kern="1200" baseline="0" noProof="0" dirty="0">
                          <a:solidFill>
                            <a:schemeClr val="dk1"/>
                          </a:solidFill>
                          <a:latin typeface="+mn-lt"/>
                          <a:ea typeface="+mn-ea"/>
                          <a:cs typeface="+mn-cs"/>
                        </a:rPr>
                        <a:t>Nivel de las capacidades nacionales para aplicar el Reglamento Sanitario Internacional (2005) e implementar la preparación en caso de emergencias de salud, incluidas las alertas tempranas (adaptación del ODS 3.D1).</a:t>
                      </a:r>
                      <a:endParaRPr lang="es-CR" sz="1600" noProof="0" dirty="0"/>
                    </a:p>
                  </a:txBody>
                  <a:tcPr/>
                </a:tc>
                <a:extLst>
                  <a:ext uri="{0D108BD9-81ED-4DB2-BD59-A6C34878D82A}">
                    <a16:rowId xmlns:a16="http://schemas.microsoft.com/office/drawing/2014/main" val="3277230880"/>
                  </a:ext>
                </a:extLst>
              </a:tr>
              <a:tr h="370840">
                <a:tc>
                  <a:txBody>
                    <a:bodyPr/>
                    <a:lstStyle/>
                    <a:p>
                      <a:r>
                        <a:rPr lang="es-CR" sz="1600" noProof="0" dirty="0"/>
                        <a:t>Productos</a:t>
                      </a:r>
                    </a:p>
                  </a:txBody>
                  <a:tcPr/>
                </a:tc>
                <a:tc>
                  <a:txBody>
                    <a:bodyPr/>
                    <a:lstStyle/>
                    <a:p>
                      <a:r>
                        <a:rPr lang="es-ES" sz="1600" b="0" i="0" u="none" strike="noStrike" kern="1200" baseline="0" noProof="0" dirty="0">
                          <a:solidFill>
                            <a:schemeClr val="dk1"/>
                          </a:solidFill>
                          <a:latin typeface="+mn-lt"/>
                          <a:ea typeface="+mn-ea"/>
                          <a:cs typeface="+mn-cs"/>
                        </a:rPr>
                        <a:t>Número de políticas, planes y estrategias sectoriales sobre la gestión del riesgo de desastres y del cambio climático que se han elaborado.</a:t>
                      </a:r>
                      <a:endParaRPr lang="es-CR" sz="1600" noProof="0" dirty="0"/>
                    </a:p>
                  </a:txBody>
                  <a:tcPr/>
                </a:tc>
                <a:extLst>
                  <a:ext uri="{0D108BD9-81ED-4DB2-BD59-A6C34878D82A}">
                    <a16:rowId xmlns:a16="http://schemas.microsoft.com/office/drawing/2014/main" val="2293973807"/>
                  </a:ext>
                </a:extLst>
              </a:tr>
              <a:tr h="370840">
                <a:tc gridSpan="2">
                  <a:txBody>
                    <a:bodyPr/>
                    <a:lstStyle/>
                    <a:p>
                      <a:r>
                        <a:rPr lang="es-ES" sz="1600" b="1" noProof="0" dirty="0">
                          <a:solidFill>
                            <a:schemeClr val="bg1"/>
                          </a:solidFill>
                        </a:rPr>
                        <a:t>Integración de la sostenibilidad y la resiliencia en todos los indicadores</a:t>
                      </a:r>
                      <a:endParaRPr lang="es-CR" sz="1600" b="1" noProof="0" dirty="0">
                        <a:solidFill>
                          <a:schemeClr val="bg1"/>
                        </a:solidFill>
                      </a:endParaRPr>
                    </a:p>
                  </a:txBody>
                  <a:tcPr>
                    <a:solidFill>
                      <a:schemeClr val="accent1"/>
                    </a:solidFill>
                  </a:tcPr>
                </a:tc>
                <a:tc hMerge="1">
                  <a:txBody>
                    <a:bodyPr/>
                    <a:lstStyle/>
                    <a:p>
                      <a:endParaRPr lang="en-US"/>
                    </a:p>
                  </a:txBody>
                  <a:tcPr/>
                </a:tc>
                <a:extLst>
                  <a:ext uri="{0D108BD9-81ED-4DB2-BD59-A6C34878D82A}">
                    <a16:rowId xmlns:a16="http://schemas.microsoft.com/office/drawing/2014/main" val="4225198396"/>
                  </a:ext>
                </a:extLst>
              </a:tr>
              <a:tr h="370840">
                <a:tc>
                  <a:txBody>
                    <a:bodyPr/>
                    <a:lstStyle/>
                    <a:p>
                      <a:r>
                        <a:rPr lang="es-CR" sz="1600" noProof="0" dirty="0"/>
                        <a:t>Resultados</a:t>
                      </a:r>
                    </a:p>
                  </a:txBody>
                  <a:tcPr/>
                </a:tc>
                <a:tc>
                  <a:txBody>
                    <a:bodyPr/>
                    <a:lstStyle/>
                    <a:p>
                      <a:r>
                        <a:rPr lang="es-ES" sz="1600" b="0" i="0" u="none" strike="noStrike" kern="1200" baseline="0" noProof="0" dirty="0">
                          <a:solidFill>
                            <a:schemeClr val="dk1"/>
                          </a:solidFill>
                          <a:latin typeface="+mn-lt"/>
                          <a:ea typeface="+mn-ea"/>
                          <a:cs typeface="+mn-cs"/>
                        </a:rPr>
                        <a:t>Totalidad de gastos gubernamentales en programas de protección social y empleo, como proporción de los presupuestos nacionales y del PIB, </a:t>
                      </a:r>
                      <a:r>
                        <a:rPr lang="es-ES" sz="1600" b="1" i="0" u="none" strike="noStrike" kern="1200" baseline="0" noProof="0" dirty="0">
                          <a:solidFill>
                            <a:schemeClr val="dk1"/>
                          </a:solidFill>
                          <a:latin typeface="+mn-lt"/>
                          <a:ea typeface="+mn-ea"/>
                          <a:cs typeface="+mn-cs"/>
                        </a:rPr>
                        <a:t>desagregados por gastos periódicos o gastos como respuesta a un desastre (incluida una pandemia)</a:t>
                      </a:r>
                      <a:r>
                        <a:rPr lang="es-ES" sz="1600" b="0" i="0" u="none" strike="noStrike" kern="1200" baseline="0" noProof="0" dirty="0">
                          <a:solidFill>
                            <a:schemeClr val="dk1"/>
                          </a:solidFill>
                          <a:latin typeface="+mn-lt"/>
                          <a:ea typeface="+mn-ea"/>
                          <a:cs typeface="+mn-cs"/>
                        </a:rPr>
                        <a:t> (adaptación del ODS 8.B.1).</a:t>
                      </a:r>
                      <a:endParaRPr lang="es-CR" sz="1600" noProof="0" dirty="0"/>
                    </a:p>
                  </a:txBody>
                  <a:tcPr/>
                </a:tc>
                <a:extLst>
                  <a:ext uri="{0D108BD9-81ED-4DB2-BD59-A6C34878D82A}">
                    <a16:rowId xmlns:a16="http://schemas.microsoft.com/office/drawing/2014/main" val="2433773833"/>
                  </a:ext>
                </a:extLst>
              </a:tr>
              <a:tr h="370840">
                <a:tc>
                  <a:txBody>
                    <a:bodyPr/>
                    <a:lstStyle/>
                    <a:p>
                      <a:r>
                        <a:rPr lang="es-CR" sz="1600" noProof="0" dirty="0"/>
                        <a:t>Productos </a:t>
                      </a:r>
                    </a:p>
                  </a:txBody>
                  <a:tcPr/>
                </a:tc>
                <a:tc>
                  <a:txBody>
                    <a:bodyPr/>
                    <a:lstStyle/>
                    <a:p>
                      <a:r>
                        <a:rPr lang="es-ES" sz="1600" b="0" i="0" u="none" strike="noStrike" kern="1200" baseline="0" noProof="0" dirty="0">
                          <a:solidFill>
                            <a:schemeClr val="dk1"/>
                          </a:solidFill>
                          <a:latin typeface="+mn-lt"/>
                          <a:ea typeface="+mn-ea"/>
                          <a:cs typeface="+mn-cs"/>
                        </a:rPr>
                        <a:t>Número de gobiernos locales o municipios que reciben apoyo para elaborar planes de desarrollo rural, de conformidad con los reglamentos nacionales, y que tienen en cuenta el género y </a:t>
                      </a:r>
                      <a:r>
                        <a:rPr lang="es-CR" sz="1600" b="1" i="0" u="none" strike="noStrike" kern="1200" baseline="0" noProof="0" dirty="0">
                          <a:solidFill>
                            <a:schemeClr val="dk1"/>
                          </a:solidFill>
                          <a:latin typeface="+mn-lt"/>
                          <a:ea typeface="+mn-ea"/>
                          <a:cs typeface="+mn-cs"/>
                        </a:rPr>
                        <a:t>los riesgos climáticos y de desastres. </a:t>
                      </a:r>
                      <a:endParaRPr lang="es-CR" sz="1600" noProof="0" dirty="0"/>
                    </a:p>
                  </a:txBody>
                  <a:tcPr/>
                </a:tc>
                <a:extLst>
                  <a:ext uri="{0D108BD9-81ED-4DB2-BD59-A6C34878D82A}">
                    <a16:rowId xmlns:a16="http://schemas.microsoft.com/office/drawing/2014/main" val="2623781902"/>
                  </a:ext>
                </a:extLst>
              </a:tr>
            </a:tbl>
          </a:graphicData>
        </a:graphic>
      </p:graphicFrame>
    </p:spTree>
    <p:extLst>
      <p:ext uri="{BB962C8B-B14F-4D97-AF65-F5344CB8AC3E}">
        <p14:creationId xmlns:p14="http://schemas.microsoft.com/office/powerpoint/2010/main" val="844220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479D20-2750-47A9-90AC-BC8FBC8AEC03}"/>
              </a:ext>
            </a:extLst>
          </p:cNvPr>
          <p:cNvSpPr/>
          <p:nvPr/>
        </p:nvSpPr>
        <p:spPr>
          <a:xfrm>
            <a:off x="0" y="36215"/>
            <a:ext cx="10693400" cy="144016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 name="Title 2">
            <a:extLst>
              <a:ext uri="{FF2B5EF4-FFF2-40B4-BE49-F238E27FC236}">
                <a16:creationId xmlns:a16="http://schemas.microsoft.com/office/drawing/2014/main" id="{C0D0BE63-A3CF-4BD1-AE59-24D166830726}"/>
              </a:ext>
            </a:extLst>
          </p:cNvPr>
          <p:cNvSpPr>
            <a:spLocks noGrp="1"/>
          </p:cNvSpPr>
          <p:nvPr>
            <p:ph type="title"/>
          </p:nvPr>
        </p:nvSpPr>
        <p:spPr>
          <a:xfrm>
            <a:off x="215120" y="2052439"/>
            <a:ext cx="10297143" cy="885130"/>
          </a:xfrm>
        </p:spPr>
        <p:txBody>
          <a:bodyPr/>
          <a:lstStyle/>
          <a:p>
            <a:pPr algn="ctr"/>
            <a:r>
              <a:rPr lang="es-CR" sz="5000" dirty="0"/>
              <a:t>¡</a:t>
            </a:r>
            <a:r>
              <a:rPr lang="es-CR" sz="4500" dirty="0"/>
              <a:t>Esperamos que este paquete de herramientas les haya sido útil! </a:t>
            </a:r>
            <a:endParaRPr lang="en-GB" sz="4500" dirty="0"/>
          </a:p>
        </p:txBody>
      </p:sp>
      <p:sp>
        <p:nvSpPr>
          <p:cNvPr id="6" name="Content Placeholder 5">
            <a:extLst>
              <a:ext uri="{FF2B5EF4-FFF2-40B4-BE49-F238E27FC236}">
                <a16:creationId xmlns:a16="http://schemas.microsoft.com/office/drawing/2014/main" id="{202912F4-3BD1-4A4F-8D6B-7FAB94A4DC17}"/>
              </a:ext>
            </a:extLst>
          </p:cNvPr>
          <p:cNvSpPr>
            <a:spLocks noGrp="1"/>
          </p:cNvSpPr>
          <p:nvPr>
            <p:ph idx="1"/>
          </p:nvPr>
        </p:nvSpPr>
        <p:spPr>
          <a:xfrm>
            <a:off x="215120" y="3756982"/>
            <a:ext cx="10172140" cy="2808312"/>
          </a:xfrm>
        </p:spPr>
        <p:txBody>
          <a:bodyPr/>
          <a:lstStyle/>
          <a:p>
            <a:r>
              <a:rPr lang="es-CR" sz="2200" dirty="0"/>
              <a:t>Descargue el archive que contiene la Guía para la integración de la reducción del riesgo de desastres y la adaptación al cambio climático en el Marco de Cooperación de las Naciones Unidas para el Desarrollo Sostenible en: </a:t>
            </a:r>
          </a:p>
          <a:p>
            <a:r>
              <a:rPr lang="es-CR" sz="2200" dirty="0">
                <a:solidFill>
                  <a:srgbClr val="00B0F0"/>
                </a:solidFill>
                <a:hlinkClick r:id="rId3">
                  <a:extLst>
                    <a:ext uri="{A12FA001-AC4F-418D-AE19-62706E023703}">
                      <ahyp:hlinkClr xmlns:ahyp="http://schemas.microsoft.com/office/drawing/2018/hyperlinkcolor" val="tx"/>
                    </a:ext>
                  </a:extLst>
                </a:hlinkClick>
              </a:rPr>
              <a:t>https://unsdg.un.org/resources/integrating-disaster-risk-reduction-and-climate-change-adaptation-un-sustainable</a:t>
            </a:r>
            <a:endParaRPr lang="es-CR" sz="2200" dirty="0">
              <a:highlight>
                <a:srgbClr val="FFFF00"/>
              </a:highlight>
            </a:endParaRPr>
          </a:p>
        </p:txBody>
      </p:sp>
      <p:pic>
        <p:nvPicPr>
          <p:cNvPr id="4" name="Picture 3">
            <a:extLst>
              <a:ext uri="{FF2B5EF4-FFF2-40B4-BE49-F238E27FC236}">
                <a16:creationId xmlns:a16="http://schemas.microsoft.com/office/drawing/2014/main" id="{A9AF8002-B71F-4EE3-B70E-9C39AA7E7A7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55381" y="278161"/>
            <a:ext cx="5616624" cy="1198214"/>
          </a:xfrm>
          <a:prstGeom prst="rect">
            <a:avLst/>
          </a:prstGeom>
        </p:spPr>
      </p:pic>
    </p:spTree>
    <p:extLst>
      <p:ext uri="{BB962C8B-B14F-4D97-AF65-F5344CB8AC3E}">
        <p14:creationId xmlns:p14="http://schemas.microsoft.com/office/powerpoint/2010/main" val="1778356759"/>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46A726-41EB-4EA6-A26B-7F6933CF44A1}"/>
              </a:ext>
            </a:extLst>
          </p:cNvPr>
          <p:cNvSpPr>
            <a:spLocks noGrp="1"/>
          </p:cNvSpPr>
          <p:nvPr>
            <p:ph type="title"/>
          </p:nvPr>
        </p:nvSpPr>
        <p:spPr/>
        <p:txBody>
          <a:bodyPr/>
          <a:lstStyle/>
          <a:p>
            <a:r>
              <a:rPr lang="es-CR" dirty="0"/>
              <a:t>Introducción. Otras herramientas en la </a:t>
            </a:r>
            <a:r>
              <a:rPr lang="es-CR" i="1" kern="1200" dirty="0">
                <a:solidFill>
                  <a:schemeClr val="tx1"/>
                </a:solidFill>
                <a:ea typeface="ＭＳ Ｐゴシック" charset="0"/>
                <a:cs typeface="Arial" charset="0"/>
                <a:hlinkClick r:id="rId3"/>
              </a:rPr>
              <a:t>Guía</a:t>
            </a:r>
            <a:r>
              <a:rPr lang="es-CR" i="1" kern="1200" dirty="0">
                <a:solidFill>
                  <a:schemeClr val="tx1"/>
                </a:solidFill>
                <a:ea typeface="ＭＳ Ｐゴシック" charset="0"/>
                <a:cs typeface="Arial" charset="0"/>
              </a:rPr>
              <a:t>:</a:t>
            </a:r>
            <a:endParaRPr lang="es-CR" dirty="0"/>
          </a:p>
        </p:txBody>
      </p:sp>
      <p:pic>
        <p:nvPicPr>
          <p:cNvPr id="6" name="Plassholder for innhold 5" descr="Et bilde som inneholder tekst&#10;&#10;Automatisk generert beskrivelse">
            <a:extLst>
              <a:ext uri="{FF2B5EF4-FFF2-40B4-BE49-F238E27FC236}">
                <a16:creationId xmlns:a16="http://schemas.microsoft.com/office/drawing/2014/main" id="{DB3B4205-17DB-4420-97F8-AE5E9BEC21EE}"/>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val="0"/>
              </a:ext>
            </a:extLst>
          </a:blip>
          <a:srcRect/>
          <a:stretch/>
        </p:blipFill>
        <p:spPr>
          <a:xfrm rot="16200000">
            <a:off x="-485947" y="2124449"/>
            <a:ext cx="6048674" cy="4320481"/>
          </a:xfrm>
        </p:spPr>
      </p:pic>
      <p:sp>
        <p:nvSpPr>
          <p:cNvPr id="4" name="Plassholder for innhold 3">
            <a:extLst>
              <a:ext uri="{FF2B5EF4-FFF2-40B4-BE49-F238E27FC236}">
                <a16:creationId xmlns:a16="http://schemas.microsoft.com/office/drawing/2014/main" id="{97EFF277-E3B2-471D-8060-1ECAEE02D5E8}"/>
              </a:ext>
            </a:extLst>
          </p:cNvPr>
          <p:cNvSpPr>
            <a:spLocks noGrp="1"/>
          </p:cNvSpPr>
          <p:nvPr>
            <p:ph sz="half" idx="2"/>
          </p:nvPr>
        </p:nvSpPr>
        <p:spPr>
          <a:xfrm>
            <a:off x="4842644" y="1260352"/>
            <a:ext cx="5760640" cy="6120679"/>
          </a:xfrm>
        </p:spPr>
        <p:txBody>
          <a:bodyPr/>
          <a:lstStyle/>
          <a:p>
            <a:r>
              <a:rPr lang="es-CR" sz="1600" i="1" kern="1200" dirty="0">
                <a:solidFill>
                  <a:schemeClr val="tx1"/>
                </a:solidFill>
                <a:ea typeface="ＭＳ Ｐゴシック" charset="0"/>
                <a:cs typeface="Arial" charset="0"/>
              </a:rPr>
              <a:t>Lista de verificación para integrar la gestión de los riesgos climáticos y de desastres en los procesos del Marco de Cooperación: </a:t>
            </a:r>
            <a:r>
              <a:rPr lang="es-CR" sz="1600" kern="1200" dirty="0">
                <a:solidFill>
                  <a:schemeClr val="tx1"/>
                </a:solidFill>
                <a:ea typeface="ＭＳ Ｐゴシック" charset="0"/>
                <a:cs typeface="Arial" charset="0"/>
              </a:rPr>
              <a:t>pp. 14-17</a:t>
            </a:r>
            <a:r>
              <a:rPr lang="es-CR" sz="1600" i="1" kern="1200" dirty="0">
                <a:solidFill>
                  <a:schemeClr val="tx1"/>
                </a:solidFill>
                <a:ea typeface="ＭＳ Ｐゴシック" charset="0"/>
                <a:cs typeface="Arial" charset="0"/>
              </a:rPr>
              <a:t> </a:t>
            </a:r>
          </a:p>
          <a:p>
            <a:pPr marL="285750">
              <a:buFont typeface="Arial" panose="020B0604020202020204" pitchFamily="34" charset="0"/>
              <a:buChar char="•"/>
            </a:pPr>
            <a:endParaRPr lang="es-CR" sz="100" i="1" kern="1200" dirty="0">
              <a:solidFill>
                <a:schemeClr val="tx1"/>
              </a:solidFill>
              <a:ea typeface="ＭＳ Ｐゴシック" charset="0"/>
              <a:cs typeface="Arial" charset="0"/>
            </a:endParaRPr>
          </a:p>
          <a:p>
            <a:pPr marL="285750">
              <a:buFont typeface="Arial" panose="020B0604020202020204" pitchFamily="34" charset="0"/>
              <a:buChar char="•"/>
            </a:pPr>
            <a:r>
              <a:rPr lang="es-CR" sz="1600" i="1" kern="1200" dirty="0">
                <a:solidFill>
                  <a:schemeClr val="tx1"/>
                </a:solidFill>
                <a:ea typeface="ＭＳ Ｐゴシック" charset="0"/>
                <a:cs typeface="Arial" charset="0"/>
              </a:rPr>
              <a:t>Anexo 1: Suplemento especial para integrar los brotes de enfermedades, epidemias y pandemias en el Marco de Cooperación</a:t>
            </a:r>
            <a:r>
              <a:rPr lang="es-CR" sz="1600" kern="1200" dirty="0">
                <a:solidFill>
                  <a:schemeClr val="tx1"/>
                </a:solidFill>
                <a:ea typeface="ＭＳ Ｐゴシック" charset="0"/>
                <a:cs typeface="Arial" charset="0"/>
              </a:rPr>
              <a:t>: pp. 42-47</a:t>
            </a:r>
          </a:p>
          <a:p>
            <a:pPr marL="285750">
              <a:buFont typeface="Arial" panose="020B0604020202020204" pitchFamily="34" charset="0"/>
              <a:buChar char="•"/>
            </a:pPr>
            <a:endParaRPr lang="es-CR" sz="100" kern="1200" dirty="0">
              <a:solidFill>
                <a:schemeClr val="tx1"/>
              </a:solidFill>
              <a:ea typeface="ＭＳ Ｐゴシック" charset="0"/>
              <a:cs typeface="Arial" charset="0"/>
            </a:endParaRPr>
          </a:p>
          <a:p>
            <a:pPr marL="285750">
              <a:buFont typeface="Arial" panose="020B0604020202020204" pitchFamily="34" charset="0"/>
              <a:buChar char="•"/>
            </a:pPr>
            <a:r>
              <a:rPr lang="es-CR" sz="1600" i="1" kern="1200" dirty="0">
                <a:solidFill>
                  <a:schemeClr val="tx1"/>
                </a:solidFill>
                <a:ea typeface="ＭＳ Ｐゴシック" charset="0"/>
                <a:cs typeface="Arial" charset="0"/>
              </a:rPr>
              <a:t>Anexo 2: Análisis de los riesgos climáticos y de desastres en los Objetivos de Desarrollo Sostenible: </a:t>
            </a:r>
            <a:r>
              <a:rPr lang="es-CR" sz="1600" kern="1200" dirty="0">
                <a:solidFill>
                  <a:schemeClr val="tx1"/>
                </a:solidFill>
                <a:ea typeface="ＭＳ Ｐゴシック" charset="0"/>
                <a:cs typeface="Arial" charset="0"/>
              </a:rPr>
              <a:t>pp. 48-70. Se puede imprimir el anexo como un folleto completo, o bien, se pueden imprimir como páginas sueltas sobre cada ODS (véase la ilustración de la izquierda).</a:t>
            </a:r>
            <a:br>
              <a:rPr lang="es-CR" sz="1600" kern="1200" dirty="0">
                <a:solidFill>
                  <a:schemeClr val="tx1"/>
                </a:solidFill>
                <a:ea typeface="ＭＳ Ｐゴシック" charset="0"/>
                <a:cs typeface="Arial" charset="0"/>
              </a:rPr>
            </a:br>
            <a:br>
              <a:rPr lang="es-CR" sz="1800" kern="1200" dirty="0">
                <a:solidFill>
                  <a:schemeClr val="tx1"/>
                </a:solidFill>
                <a:ea typeface="ＭＳ Ｐゴシック" charset="0"/>
                <a:cs typeface="Arial" charset="0"/>
              </a:rPr>
            </a:br>
            <a:r>
              <a:rPr lang="es-CR" sz="1600" kern="1200" dirty="0">
                <a:solidFill>
                  <a:schemeClr val="tx1"/>
                </a:solidFill>
                <a:ea typeface="ＭＳ Ｐゴシック" charset="0"/>
                <a:cs typeface="Arial" charset="0"/>
              </a:rPr>
              <a:t>Si el UNCT está llevando a cabo talleres para revisar la(s) teoría(s) del cambio, se puede solicitar a los grupos que revisen las preguntas analíticas (véase la parte de en medio de la ilustración de la izquierda) en los ODS más relevantes para determinar si han tomado en consideración todos los riesgos climáticos y de desastres pertinentes en sus vías de cambio. </a:t>
            </a:r>
            <a:endParaRPr lang="es-CR" sz="1600" i="1" kern="1200" dirty="0">
              <a:solidFill>
                <a:schemeClr val="tx1"/>
              </a:solidFill>
              <a:ea typeface="ＭＳ Ｐゴシック" charset="0"/>
              <a:cs typeface="Arial" charset="0"/>
            </a:endParaRPr>
          </a:p>
          <a:p>
            <a:pPr lvl="1"/>
            <a:endParaRPr lang="en-GB" dirty="0"/>
          </a:p>
        </p:txBody>
      </p:sp>
    </p:spTree>
    <p:extLst>
      <p:ext uri="{BB962C8B-B14F-4D97-AF65-F5344CB8AC3E}">
        <p14:creationId xmlns:p14="http://schemas.microsoft.com/office/powerpoint/2010/main" val="1097283217"/>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0B56F34F-094D-4D10-8A42-D3982E586114}"/>
              </a:ext>
            </a:extLst>
          </p:cNvPr>
          <p:cNvSpPr>
            <a:spLocks noGrp="1"/>
          </p:cNvSpPr>
          <p:nvPr>
            <p:ph type="title"/>
          </p:nvPr>
        </p:nvSpPr>
        <p:spPr>
          <a:xfrm>
            <a:off x="450156" y="180231"/>
            <a:ext cx="10243244" cy="864096"/>
          </a:xfrm>
        </p:spPr>
        <p:txBody>
          <a:bodyPr/>
          <a:lstStyle/>
          <a:p>
            <a:r>
              <a:rPr lang="nb-NO" sz="2800" dirty="0">
                <a:latin typeface="Roboto Black"/>
              </a:rPr>
              <a:t>Efectos de los desastres relacionados con amenazas naturales en los avances hacia la consecución de los ODS</a:t>
            </a:r>
            <a:endParaRPr lang="nb-NO" b="0" dirty="0">
              <a:latin typeface="Roboto Black"/>
            </a:endParaRPr>
          </a:p>
        </p:txBody>
      </p:sp>
      <p:pic>
        <p:nvPicPr>
          <p:cNvPr id="3" name="Picture 2" descr="Graphical user interface&#10;&#10;Description automatically generated">
            <a:extLst>
              <a:ext uri="{FF2B5EF4-FFF2-40B4-BE49-F238E27FC236}">
                <a16:creationId xmlns:a16="http://schemas.microsoft.com/office/drawing/2014/main" id="{D3E0057E-4966-4606-A1C9-74BC23CFC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7570" y="1116335"/>
            <a:ext cx="7879570" cy="6244497"/>
          </a:xfrm>
          <a:prstGeom prst="rect">
            <a:avLst/>
          </a:prstGeom>
        </p:spPr>
      </p:pic>
    </p:spTree>
    <p:extLst>
      <p:ext uri="{BB962C8B-B14F-4D97-AF65-F5344CB8AC3E}">
        <p14:creationId xmlns:p14="http://schemas.microsoft.com/office/powerpoint/2010/main" val="400572422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E033693-B4D3-40C5-80B1-6FCE80C5E3B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5193" y="1188343"/>
            <a:ext cx="10693400" cy="5971577"/>
          </a:xfrm>
          <a:prstGeom prst="rect">
            <a:avLst/>
          </a:prstGeom>
        </p:spPr>
      </p:pic>
      <p:sp>
        <p:nvSpPr>
          <p:cNvPr id="7" name="Tittel 1">
            <a:extLst>
              <a:ext uri="{FF2B5EF4-FFF2-40B4-BE49-F238E27FC236}">
                <a16:creationId xmlns:a16="http://schemas.microsoft.com/office/drawing/2014/main" id="{6AF54A05-A4F1-4614-BC97-E0FC33CDD7FC}"/>
              </a:ext>
            </a:extLst>
          </p:cNvPr>
          <p:cNvSpPr>
            <a:spLocks noGrp="1"/>
          </p:cNvSpPr>
          <p:nvPr>
            <p:ph type="title"/>
          </p:nvPr>
        </p:nvSpPr>
        <p:spPr>
          <a:xfrm>
            <a:off x="162124" y="180231"/>
            <a:ext cx="10531276" cy="864096"/>
          </a:xfrm>
        </p:spPr>
        <p:txBody>
          <a:bodyPr/>
          <a:lstStyle/>
          <a:p>
            <a:r>
              <a:rPr lang="nb-NO" sz="2800" dirty="0">
                <a:latin typeface="Roboto Black"/>
              </a:rPr>
              <a:t>Efectos de los desastres relacionados con amenazas biológicas en los avances hacia la consecución de los ODS</a:t>
            </a:r>
            <a:endParaRPr lang="en-GB" sz="2800" dirty="0"/>
          </a:p>
        </p:txBody>
      </p:sp>
    </p:spTree>
    <p:extLst>
      <p:ext uri="{BB962C8B-B14F-4D97-AF65-F5344CB8AC3E}">
        <p14:creationId xmlns:p14="http://schemas.microsoft.com/office/powerpoint/2010/main" val="205582631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A8123F19-3473-4118-A2E6-E5408FBF217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60150" y="1343774"/>
            <a:ext cx="10297348" cy="5616624"/>
          </a:xfrm>
          <a:prstGeom prst="rect">
            <a:avLst/>
          </a:prstGeom>
        </p:spPr>
      </p:pic>
      <p:sp>
        <p:nvSpPr>
          <p:cNvPr id="7" name="Tittel 1">
            <a:extLst>
              <a:ext uri="{FF2B5EF4-FFF2-40B4-BE49-F238E27FC236}">
                <a16:creationId xmlns:a16="http://schemas.microsoft.com/office/drawing/2014/main" id="{8DC858F1-E49A-4245-B2C6-F6A18A580C46}"/>
              </a:ext>
            </a:extLst>
          </p:cNvPr>
          <p:cNvSpPr>
            <a:spLocks noGrp="1"/>
          </p:cNvSpPr>
          <p:nvPr>
            <p:ph type="title"/>
          </p:nvPr>
        </p:nvSpPr>
        <p:spPr>
          <a:xfrm>
            <a:off x="35902" y="123086"/>
            <a:ext cx="10693400" cy="1224136"/>
          </a:xfrm>
          <a:solidFill>
            <a:schemeClr val="bg1"/>
          </a:solidFill>
        </p:spPr>
        <p:txBody>
          <a:bodyPr/>
          <a:lstStyle/>
          <a:p>
            <a:r>
              <a:rPr lang="nb-NO" sz="2800" dirty="0">
                <a:latin typeface="Roboto Black"/>
              </a:rPr>
              <a:t>Efectos de los desastres relacionados con amenazas tecnológicas en los avances hacia la consecución de los ODS</a:t>
            </a:r>
            <a:endParaRPr lang="en-GB" sz="2800" dirty="0"/>
          </a:p>
        </p:txBody>
      </p:sp>
    </p:spTree>
    <p:extLst>
      <p:ext uri="{BB962C8B-B14F-4D97-AF65-F5344CB8AC3E}">
        <p14:creationId xmlns:p14="http://schemas.microsoft.com/office/powerpoint/2010/main" val="3666928009"/>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6EB24-CBEE-468C-8BA4-A2A6F02BA29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61772" y="1404367"/>
            <a:ext cx="10569856" cy="5544616"/>
          </a:xfrm>
          <a:prstGeom prst="rect">
            <a:avLst/>
          </a:prstGeom>
        </p:spPr>
      </p:pic>
      <p:sp>
        <p:nvSpPr>
          <p:cNvPr id="7" name="Tittel 1">
            <a:extLst>
              <a:ext uri="{FF2B5EF4-FFF2-40B4-BE49-F238E27FC236}">
                <a16:creationId xmlns:a16="http://schemas.microsoft.com/office/drawing/2014/main" id="{E92DECAB-3979-4A0F-87E9-1E10D0CBA736}"/>
              </a:ext>
            </a:extLst>
          </p:cNvPr>
          <p:cNvSpPr>
            <a:spLocks noGrp="1"/>
          </p:cNvSpPr>
          <p:nvPr>
            <p:ph type="title"/>
          </p:nvPr>
        </p:nvSpPr>
        <p:spPr>
          <a:xfrm>
            <a:off x="428196" y="324247"/>
            <a:ext cx="10171236" cy="864096"/>
          </a:xfrm>
          <a:solidFill>
            <a:schemeClr val="bg1"/>
          </a:solidFill>
        </p:spPr>
        <p:txBody>
          <a:bodyPr/>
          <a:lstStyle/>
          <a:p>
            <a:r>
              <a:rPr lang="es-ES" dirty="0">
                <a:latin typeface="Roboto Black"/>
              </a:rPr>
              <a:t>Efectos de los desastres relacionados con amenazas climáticas de aparición lenta en los avances hacia la consecución de los ODS</a:t>
            </a:r>
            <a:endParaRPr lang="nb-NO" b="0" dirty="0">
              <a:latin typeface="Roboto Black"/>
            </a:endParaRPr>
          </a:p>
        </p:txBody>
      </p:sp>
    </p:spTree>
    <p:extLst>
      <p:ext uri="{BB962C8B-B14F-4D97-AF65-F5344CB8AC3E}">
        <p14:creationId xmlns:p14="http://schemas.microsoft.com/office/powerpoint/2010/main" val="131505991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28D8B4-5286-4892-9506-0DDE852C5A7A}"/>
              </a:ext>
            </a:extLst>
          </p:cNvPr>
          <p:cNvSpPr>
            <a:spLocks noGrp="1"/>
          </p:cNvSpPr>
          <p:nvPr>
            <p:ph type="title"/>
          </p:nvPr>
        </p:nvSpPr>
        <p:spPr/>
        <p:txBody>
          <a:bodyPr/>
          <a:lstStyle/>
          <a:p>
            <a:r>
              <a:rPr lang="es-CR" dirty="0"/>
              <a:t>El costo humano de los desastres: Mayores impactos</a:t>
            </a:r>
          </a:p>
        </p:txBody>
      </p:sp>
      <p:sp>
        <p:nvSpPr>
          <p:cNvPr id="3" name="Plassholder for innhold 2">
            <a:extLst>
              <a:ext uri="{FF2B5EF4-FFF2-40B4-BE49-F238E27FC236}">
                <a16:creationId xmlns:a16="http://schemas.microsoft.com/office/drawing/2014/main" id="{D76729B2-E02A-4A65-AA39-C259C1701D5B}"/>
              </a:ext>
            </a:extLst>
          </p:cNvPr>
          <p:cNvSpPr>
            <a:spLocks noGrp="1"/>
          </p:cNvSpPr>
          <p:nvPr>
            <p:ph sz="half" idx="1"/>
          </p:nvPr>
        </p:nvSpPr>
        <p:spPr>
          <a:xfrm>
            <a:off x="5346700" y="1450679"/>
            <a:ext cx="4858042" cy="5329286"/>
          </a:xfrm>
        </p:spPr>
        <p:txBody>
          <a:bodyPr/>
          <a:lstStyle/>
          <a:p>
            <a:pPr lvl="1"/>
            <a:endParaRPr lang="en-US" sz="1000" dirty="0"/>
          </a:p>
          <a:p>
            <a:endParaRPr lang="en-GB" dirty="0"/>
          </a:p>
        </p:txBody>
      </p:sp>
      <p:sp>
        <p:nvSpPr>
          <p:cNvPr id="6" name="Content Placeholder 5">
            <a:extLst>
              <a:ext uri="{FF2B5EF4-FFF2-40B4-BE49-F238E27FC236}">
                <a16:creationId xmlns:a16="http://schemas.microsoft.com/office/drawing/2014/main" id="{0E815DF8-BF38-40DA-BE1B-59612DF75F55}"/>
              </a:ext>
            </a:extLst>
          </p:cNvPr>
          <p:cNvSpPr>
            <a:spLocks noGrp="1"/>
          </p:cNvSpPr>
          <p:nvPr>
            <p:ph sz="half" idx="2"/>
          </p:nvPr>
        </p:nvSpPr>
        <p:spPr/>
        <p:txBody>
          <a:bodyPr/>
          <a:lstStyle/>
          <a:p>
            <a:endParaRPr lang="es-CL"/>
          </a:p>
        </p:txBody>
      </p:sp>
      <p:pic>
        <p:nvPicPr>
          <p:cNvPr id="7" name="Marcador de contenido 5">
            <a:extLst>
              <a:ext uri="{FF2B5EF4-FFF2-40B4-BE49-F238E27FC236}">
                <a16:creationId xmlns:a16="http://schemas.microsoft.com/office/drawing/2014/main" id="{4F8E4155-5C4C-46D5-972F-FCCC51A677C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bwMode="auto">
          <a:xfrm>
            <a:off x="534988" y="1196642"/>
            <a:ext cx="9780264" cy="63284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373278855"/>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06F6E-E4B9-4C40-AF8B-7EF311CC9EAD}"/>
              </a:ext>
            </a:extLst>
          </p:cNvPr>
          <p:cNvSpPr>
            <a:spLocks noGrp="1"/>
          </p:cNvSpPr>
          <p:nvPr>
            <p:ph type="title"/>
          </p:nvPr>
        </p:nvSpPr>
        <p:spPr>
          <a:xfrm>
            <a:off x="738187" y="180231"/>
            <a:ext cx="9865097" cy="864096"/>
          </a:xfrm>
        </p:spPr>
        <p:txBody>
          <a:bodyPr/>
          <a:lstStyle/>
          <a:p>
            <a:r>
              <a:rPr lang="es-CR" dirty="0"/>
              <a:t>Variedad de amenazas relacionadas con los riesgos climáticos y de desastres</a:t>
            </a:r>
          </a:p>
        </p:txBody>
      </p:sp>
      <p:pic>
        <p:nvPicPr>
          <p:cNvPr id="6" name="Bilde 5">
            <a:extLst>
              <a:ext uri="{FF2B5EF4-FFF2-40B4-BE49-F238E27FC236}">
                <a16:creationId xmlns:a16="http://schemas.microsoft.com/office/drawing/2014/main" id="{BEC4AE15-9923-46B7-AE92-12B939CFA33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998437" y="3188902"/>
            <a:ext cx="2415749" cy="1903123"/>
          </a:xfrm>
          <a:prstGeom prst="rect">
            <a:avLst/>
          </a:prstGeom>
        </p:spPr>
      </p:pic>
      <p:pic>
        <p:nvPicPr>
          <p:cNvPr id="8" name="Bilde 7" descr="Et bilde som inneholder skilt, tegning&#10;&#10;Automatisk generert beskrivelse">
            <a:extLst>
              <a:ext uri="{FF2B5EF4-FFF2-40B4-BE49-F238E27FC236}">
                <a16:creationId xmlns:a16="http://schemas.microsoft.com/office/drawing/2014/main" id="{09C5B916-590A-4463-88D6-6B750AE65956}"/>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4060556" y="5149628"/>
            <a:ext cx="2438611" cy="1966965"/>
          </a:xfrm>
          <a:prstGeom prst="rect">
            <a:avLst/>
          </a:prstGeom>
        </p:spPr>
      </p:pic>
      <p:pic>
        <p:nvPicPr>
          <p:cNvPr id="10" name="Bilde 9" descr="Et bilde som inneholder tegning, skilt, stopp, gate&#10;&#10;Automatisk generert beskrivelse">
            <a:extLst>
              <a:ext uri="{FF2B5EF4-FFF2-40B4-BE49-F238E27FC236}">
                <a16:creationId xmlns:a16="http://schemas.microsoft.com/office/drawing/2014/main" id="{1052C1E9-B290-4C14-A0FD-B50803105A29}"/>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3975222" y="1009167"/>
            <a:ext cx="2392887" cy="1903123"/>
          </a:xfrm>
          <a:prstGeom prst="rect">
            <a:avLst/>
          </a:prstGeom>
        </p:spPr>
      </p:pic>
      <p:pic>
        <p:nvPicPr>
          <p:cNvPr id="13" name="Bilde 12">
            <a:extLst>
              <a:ext uri="{FF2B5EF4-FFF2-40B4-BE49-F238E27FC236}">
                <a16:creationId xmlns:a16="http://schemas.microsoft.com/office/drawing/2014/main" id="{9845AA20-5F3B-4AB6-967D-8FBEFAD13FE6}"/>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a:stretch/>
        </p:blipFill>
        <p:spPr>
          <a:xfrm>
            <a:off x="5346700" y="3061382"/>
            <a:ext cx="2484335" cy="1952382"/>
          </a:xfrm>
          <a:prstGeom prst="rect">
            <a:avLst/>
          </a:prstGeom>
        </p:spPr>
      </p:pic>
      <p:sp>
        <p:nvSpPr>
          <p:cNvPr id="15" name="TekstSylinder 14">
            <a:extLst>
              <a:ext uri="{FF2B5EF4-FFF2-40B4-BE49-F238E27FC236}">
                <a16:creationId xmlns:a16="http://schemas.microsoft.com/office/drawing/2014/main" id="{F44EA17A-C8BC-41F0-AC51-E0416FD98C6B}"/>
              </a:ext>
            </a:extLst>
          </p:cNvPr>
          <p:cNvSpPr txBox="1"/>
          <p:nvPr/>
        </p:nvSpPr>
        <p:spPr>
          <a:xfrm>
            <a:off x="6542151" y="1164009"/>
            <a:ext cx="2836997" cy="1708160"/>
          </a:xfrm>
          <a:prstGeom prst="rect">
            <a:avLst/>
          </a:prstGeom>
          <a:noFill/>
        </p:spPr>
        <p:txBody>
          <a:bodyPr wrap="square" rtlCol="0">
            <a:spAutoFit/>
          </a:bodyPr>
          <a:lstStyle/>
          <a:p>
            <a:r>
              <a:rPr lang="es-ES" dirty="0">
                <a:solidFill>
                  <a:schemeClr val="accent2"/>
                </a:solidFill>
              </a:rPr>
              <a:t>Tormentas</a:t>
            </a:r>
          </a:p>
          <a:p>
            <a:r>
              <a:rPr lang="es-ES" dirty="0">
                <a:solidFill>
                  <a:schemeClr val="accent2"/>
                </a:solidFill>
              </a:rPr>
              <a:t>Inundaciones</a:t>
            </a:r>
          </a:p>
          <a:p>
            <a:r>
              <a:rPr lang="es-ES" dirty="0">
                <a:solidFill>
                  <a:schemeClr val="accent2"/>
                </a:solidFill>
              </a:rPr>
              <a:t>Aludes y derrumbes</a:t>
            </a:r>
          </a:p>
          <a:p>
            <a:r>
              <a:rPr lang="es-ES" dirty="0">
                <a:solidFill>
                  <a:schemeClr val="accent2"/>
                </a:solidFill>
              </a:rPr>
              <a:t>Terremotos</a:t>
            </a:r>
          </a:p>
          <a:p>
            <a:r>
              <a:rPr lang="es-ES" dirty="0">
                <a:solidFill>
                  <a:schemeClr val="accent2"/>
                </a:solidFill>
              </a:rPr>
              <a:t>Sequías </a:t>
            </a:r>
            <a:endParaRPr lang="en-GB" dirty="0">
              <a:solidFill>
                <a:schemeClr val="accent2"/>
              </a:solidFill>
            </a:endParaRPr>
          </a:p>
        </p:txBody>
      </p:sp>
      <p:sp>
        <p:nvSpPr>
          <p:cNvPr id="29" name="TekstSylinder 28">
            <a:extLst>
              <a:ext uri="{FF2B5EF4-FFF2-40B4-BE49-F238E27FC236}">
                <a16:creationId xmlns:a16="http://schemas.microsoft.com/office/drawing/2014/main" id="{3790B3CC-1CBC-4C88-B367-09CB5DE7FB39}"/>
              </a:ext>
            </a:extLst>
          </p:cNvPr>
          <p:cNvSpPr txBox="1"/>
          <p:nvPr/>
        </p:nvSpPr>
        <p:spPr>
          <a:xfrm>
            <a:off x="666180" y="1325591"/>
            <a:ext cx="3135001" cy="1708160"/>
          </a:xfrm>
          <a:prstGeom prst="rect">
            <a:avLst/>
          </a:prstGeom>
          <a:noFill/>
        </p:spPr>
        <p:txBody>
          <a:bodyPr wrap="square" rtlCol="0">
            <a:spAutoFit/>
          </a:bodyPr>
          <a:lstStyle/>
          <a:p>
            <a:pPr algn="r"/>
            <a:r>
              <a:rPr lang="es-ES" dirty="0">
                <a:solidFill>
                  <a:schemeClr val="accent2"/>
                </a:solidFill>
              </a:rPr>
              <a:t>Olas de calor </a:t>
            </a:r>
          </a:p>
          <a:p>
            <a:pPr algn="r"/>
            <a:r>
              <a:rPr lang="es-ES" dirty="0">
                <a:solidFill>
                  <a:schemeClr val="accent2"/>
                </a:solidFill>
              </a:rPr>
              <a:t>Olas de frío</a:t>
            </a:r>
          </a:p>
          <a:p>
            <a:pPr algn="r"/>
            <a:r>
              <a:rPr lang="es-ES" dirty="0">
                <a:solidFill>
                  <a:schemeClr val="accent2"/>
                </a:solidFill>
              </a:rPr>
              <a:t>Actividades volcánicas</a:t>
            </a:r>
          </a:p>
          <a:p>
            <a:pPr algn="r"/>
            <a:r>
              <a:rPr lang="es-ES" dirty="0">
                <a:solidFill>
                  <a:schemeClr val="accent2"/>
                </a:solidFill>
              </a:rPr>
              <a:t>Ciclones tropicales</a:t>
            </a:r>
          </a:p>
          <a:p>
            <a:pPr algn="r"/>
            <a:endParaRPr lang="en-GB" dirty="0">
              <a:solidFill>
                <a:schemeClr val="accent2"/>
              </a:solidFill>
            </a:endParaRPr>
          </a:p>
        </p:txBody>
      </p:sp>
      <p:sp>
        <p:nvSpPr>
          <p:cNvPr id="31" name="TekstSylinder 30">
            <a:extLst>
              <a:ext uri="{FF2B5EF4-FFF2-40B4-BE49-F238E27FC236}">
                <a16:creationId xmlns:a16="http://schemas.microsoft.com/office/drawing/2014/main" id="{3A8E51C2-5F74-4037-958B-E1E937BCA7F7}"/>
              </a:ext>
            </a:extLst>
          </p:cNvPr>
          <p:cNvSpPr txBox="1"/>
          <p:nvPr/>
        </p:nvSpPr>
        <p:spPr>
          <a:xfrm>
            <a:off x="7531942" y="3236507"/>
            <a:ext cx="3347261" cy="2354491"/>
          </a:xfrm>
          <a:prstGeom prst="rect">
            <a:avLst/>
          </a:prstGeom>
          <a:noFill/>
        </p:spPr>
        <p:txBody>
          <a:bodyPr wrap="square" rtlCol="0">
            <a:spAutoFit/>
          </a:bodyPr>
          <a:lstStyle/>
          <a:p>
            <a:r>
              <a:rPr lang="es-ES" dirty="0">
                <a:solidFill>
                  <a:schemeClr val="accent2"/>
                </a:solidFill>
              </a:rPr>
              <a:t>Incidentes químicos</a:t>
            </a:r>
          </a:p>
          <a:p>
            <a:r>
              <a:rPr lang="es-ES" dirty="0">
                <a:solidFill>
                  <a:schemeClr val="accent2"/>
                </a:solidFill>
              </a:rPr>
              <a:t>Incidentes nucleares</a:t>
            </a:r>
          </a:p>
          <a:p>
            <a:r>
              <a:rPr lang="es-ES" dirty="0">
                <a:solidFill>
                  <a:schemeClr val="accent2"/>
                </a:solidFill>
              </a:rPr>
              <a:t>Incidentes radiológicos</a:t>
            </a:r>
          </a:p>
          <a:p>
            <a:r>
              <a:rPr lang="es-ES" dirty="0">
                <a:solidFill>
                  <a:schemeClr val="accent2"/>
                </a:solidFill>
              </a:rPr>
              <a:t>Contaminación con metales pesados</a:t>
            </a:r>
          </a:p>
          <a:p>
            <a:r>
              <a:rPr lang="es-ES" dirty="0">
                <a:solidFill>
                  <a:schemeClr val="accent2"/>
                </a:solidFill>
              </a:rPr>
              <a:t>Amenazas cibernéticas</a:t>
            </a:r>
          </a:p>
          <a:p>
            <a:endParaRPr lang="en-GB" dirty="0">
              <a:solidFill>
                <a:schemeClr val="accent2"/>
              </a:solidFill>
            </a:endParaRPr>
          </a:p>
        </p:txBody>
      </p:sp>
      <p:sp>
        <p:nvSpPr>
          <p:cNvPr id="33" name="TekstSylinder 32">
            <a:extLst>
              <a:ext uri="{FF2B5EF4-FFF2-40B4-BE49-F238E27FC236}">
                <a16:creationId xmlns:a16="http://schemas.microsoft.com/office/drawing/2014/main" id="{75E1114A-BEBE-483B-88A9-2BA3BA476B34}"/>
              </a:ext>
            </a:extLst>
          </p:cNvPr>
          <p:cNvSpPr txBox="1"/>
          <p:nvPr/>
        </p:nvSpPr>
        <p:spPr>
          <a:xfrm>
            <a:off x="6210796" y="5745241"/>
            <a:ext cx="3629770" cy="1061829"/>
          </a:xfrm>
          <a:prstGeom prst="rect">
            <a:avLst/>
          </a:prstGeom>
          <a:noFill/>
        </p:spPr>
        <p:txBody>
          <a:bodyPr wrap="square" rtlCol="0">
            <a:spAutoFit/>
          </a:bodyPr>
          <a:lstStyle/>
          <a:p>
            <a:r>
              <a:rPr lang="es-ES" dirty="0">
                <a:solidFill>
                  <a:schemeClr val="accent2"/>
                </a:solidFill>
              </a:rPr>
              <a:t>Aumento del nivel del mar</a:t>
            </a:r>
          </a:p>
          <a:p>
            <a:r>
              <a:rPr lang="es-ES" dirty="0">
                <a:solidFill>
                  <a:schemeClr val="accent2"/>
                </a:solidFill>
              </a:rPr>
              <a:t>Acidificación de los océanos</a:t>
            </a:r>
          </a:p>
          <a:p>
            <a:r>
              <a:rPr lang="es-ES" dirty="0">
                <a:solidFill>
                  <a:schemeClr val="accent2"/>
                </a:solidFill>
              </a:rPr>
              <a:t>Aumento de la temperatura</a:t>
            </a:r>
          </a:p>
        </p:txBody>
      </p:sp>
      <p:sp>
        <p:nvSpPr>
          <p:cNvPr id="35" name="TekstSylinder 34">
            <a:extLst>
              <a:ext uri="{FF2B5EF4-FFF2-40B4-BE49-F238E27FC236}">
                <a16:creationId xmlns:a16="http://schemas.microsoft.com/office/drawing/2014/main" id="{39EFC8CE-62C8-4DCD-938B-447A74756741}"/>
              </a:ext>
            </a:extLst>
          </p:cNvPr>
          <p:cNvSpPr txBox="1"/>
          <p:nvPr/>
        </p:nvSpPr>
        <p:spPr>
          <a:xfrm>
            <a:off x="0" y="5745241"/>
            <a:ext cx="4320479" cy="1384995"/>
          </a:xfrm>
          <a:prstGeom prst="rect">
            <a:avLst/>
          </a:prstGeom>
          <a:noFill/>
        </p:spPr>
        <p:txBody>
          <a:bodyPr wrap="square" rtlCol="0">
            <a:spAutoFit/>
          </a:bodyPr>
          <a:lstStyle/>
          <a:p>
            <a:pPr algn="r"/>
            <a:r>
              <a:rPr lang="es-ES" dirty="0">
                <a:solidFill>
                  <a:schemeClr val="accent2"/>
                </a:solidFill>
              </a:rPr>
              <a:t>Salinización </a:t>
            </a:r>
          </a:p>
          <a:p>
            <a:pPr algn="r"/>
            <a:r>
              <a:rPr lang="es-ES" dirty="0">
                <a:solidFill>
                  <a:schemeClr val="accent2"/>
                </a:solidFill>
              </a:rPr>
              <a:t>Desertificación</a:t>
            </a:r>
          </a:p>
          <a:p>
            <a:pPr algn="r"/>
            <a:r>
              <a:rPr lang="es-ES" dirty="0">
                <a:solidFill>
                  <a:schemeClr val="accent2"/>
                </a:solidFill>
              </a:rPr>
              <a:t>Pérdida de biodiversidad y deforestación</a:t>
            </a:r>
          </a:p>
        </p:txBody>
      </p:sp>
      <p:sp>
        <p:nvSpPr>
          <p:cNvPr id="37" name="TekstSylinder 36">
            <a:extLst>
              <a:ext uri="{FF2B5EF4-FFF2-40B4-BE49-F238E27FC236}">
                <a16:creationId xmlns:a16="http://schemas.microsoft.com/office/drawing/2014/main" id="{2240AD62-881C-46E8-9303-C9C2396AFE16}"/>
              </a:ext>
            </a:extLst>
          </p:cNvPr>
          <p:cNvSpPr txBox="1"/>
          <p:nvPr/>
        </p:nvSpPr>
        <p:spPr>
          <a:xfrm>
            <a:off x="0" y="3251863"/>
            <a:ext cx="3228944" cy="2677656"/>
          </a:xfrm>
          <a:prstGeom prst="rect">
            <a:avLst/>
          </a:prstGeom>
          <a:noFill/>
        </p:spPr>
        <p:txBody>
          <a:bodyPr wrap="square" rtlCol="0">
            <a:spAutoFit/>
          </a:bodyPr>
          <a:lstStyle/>
          <a:p>
            <a:pPr algn="r"/>
            <a:r>
              <a:rPr lang="es-ES" dirty="0">
                <a:solidFill>
                  <a:schemeClr val="accent2"/>
                </a:solidFill>
              </a:rPr>
              <a:t>Enfermedades infecciosas </a:t>
            </a:r>
          </a:p>
          <a:p>
            <a:pPr algn="r"/>
            <a:r>
              <a:rPr lang="es-ES" dirty="0">
                <a:solidFill>
                  <a:schemeClr val="accent2"/>
                </a:solidFill>
              </a:rPr>
              <a:t>Especies invasivas </a:t>
            </a:r>
          </a:p>
          <a:p>
            <a:pPr algn="r"/>
            <a:r>
              <a:rPr lang="es-ES" dirty="0">
                <a:solidFill>
                  <a:schemeClr val="accent2"/>
                </a:solidFill>
              </a:rPr>
              <a:t>Infestación de insectos</a:t>
            </a:r>
          </a:p>
          <a:p>
            <a:pPr algn="r"/>
            <a:r>
              <a:rPr lang="es-ES" dirty="0">
                <a:solidFill>
                  <a:schemeClr val="accent2"/>
                </a:solidFill>
              </a:rPr>
              <a:t>Conflictos entre seres humanos y animales </a:t>
            </a:r>
          </a:p>
          <a:p>
            <a:pPr algn="r"/>
            <a:r>
              <a:rPr lang="es-ES" dirty="0">
                <a:solidFill>
                  <a:schemeClr val="accent2"/>
                </a:solidFill>
              </a:rPr>
              <a:t>Toxinas </a:t>
            </a:r>
          </a:p>
          <a:p>
            <a:pPr algn="r"/>
            <a:endParaRPr lang="en-GB" dirty="0"/>
          </a:p>
        </p:txBody>
      </p:sp>
    </p:spTree>
    <p:extLst>
      <p:ext uri="{BB962C8B-B14F-4D97-AF65-F5344CB8AC3E}">
        <p14:creationId xmlns:p14="http://schemas.microsoft.com/office/powerpoint/2010/main" val="2655934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9" grpId="0"/>
      <p:bldP spid="31" grpId="0"/>
      <p:bldP spid="33" grpId="0"/>
      <p:bldP spid="35" grpId="0"/>
      <p:bldP spid="37" grpId="0"/>
    </p:bldLst>
  </p:timing>
</p:sld>
</file>

<file path=ppt/theme/theme1.xml><?xml version="1.0" encoding="utf-8"?>
<a:theme xmlns:a="http://schemas.openxmlformats.org/drawingml/2006/main" name="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205FAFC-2F2F-1646-98AB-4958DC15FB8F}" vid="{95D59976-84C3-894A-81CD-A690B5BAB395}"/>
    </a:ext>
  </a:extLst>
</a:theme>
</file>

<file path=ppt/theme/theme2.xml><?xml version="1.0" encoding="utf-8"?>
<a:theme xmlns:a="http://schemas.openxmlformats.org/drawingml/2006/main" name="1_UNISDR">
  <a:themeElements>
    <a:clrScheme name="UNISDR">
      <a:dk1>
        <a:srgbClr val="294A64"/>
      </a:dk1>
      <a:lt1>
        <a:sysClr val="window" lastClr="FFFFFF"/>
      </a:lt1>
      <a:dk2>
        <a:srgbClr val="7F7F7F"/>
      </a:dk2>
      <a:lt2>
        <a:srgbClr val="E7E6E6"/>
      </a:lt2>
      <a:accent1>
        <a:srgbClr val="0C4F85"/>
      </a:accent1>
      <a:accent2>
        <a:srgbClr val="D87A3D"/>
      </a:accent2>
      <a:accent3>
        <a:srgbClr val="0F9F9F"/>
      </a:accent3>
      <a:accent4>
        <a:srgbClr val="843C79"/>
      </a:accent4>
      <a:accent5>
        <a:srgbClr val="9F2039"/>
      </a:accent5>
      <a:accent6>
        <a:srgbClr val="6093BD"/>
      </a:accent6>
      <a:hlink>
        <a:srgbClr val="004F91"/>
      </a:hlink>
      <a:folHlink>
        <a:srgbClr val="6093BD"/>
      </a:folHlink>
    </a:clrScheme>
    <a:fontScheme name="UNISDR">
      <a:majorFont>
        <a:latin typeface="Roboto Black"/>
        <a:ea typeface="ＭＳ Ｐゴシック"/>
        <a:cs typeface="Arial"/>
      </a:majorFont>
      <a:minorFont>
        <a:latin typeface="Roboto"/>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Thème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F205FAFC-2F2F-1646-98AB-4958DC15FB8F}" vid="{95D59976-84C3-894A-81CD-A690B5BAB395}"/>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A348AE51CD4C42ABD00CD3D1C70457" ma:contentTypeVersion="4" ma:contentTypeDescription="Create a new document." ma:contentTypeScope="" ma:versionID="87819bd4a62e6db9482cead16d2fd6ac">
  <xsd:schema xmlns:xsd="http://www.w3.org/2001/XMLSchema" xmlns:xs="http://www.w3.org/2001/XMLSchema" xmlns:p="http://schemas.microsoft.com/office/2006/metadata/properties" xmlns:ns2="b9333e46-6fb0-455a-a38f-b8a3c33aaaf2" targetNamespace="http://schemas.microsoft.com/office/2006/metadata/properties" ma:root="true" ma:fieldsID="886123b2a598af6f108752590c01ba58" ns2:_="">
    <xsd:import namespace="b9333e46-6fb0-455a-a38f-b8a3c33aaa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33e46-6fb0-455a-a38f-b8a3c33aa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1E2B80-01B2-41E0-9EB1-8061D3DDAD1C}">
  <ds:schemaRefs>
    <ds:schemaRef ds:uri="http://schemas.microsoft.com/sharepoint/v3/contenttype/forms"/>
  </ds:schemaRefs>
</ds:datastoreItem>
</file>

<file path=customXml/itemProps2.xml><?xml version="1.0" encoding="utf-8"?>
<ds:datastoreItem xmlns:ds="http://schemas.openxmlformats.org/officeDocument/2006/customXml" ds:itemID="{1D8AE44F-C699-44EE-9C2E-F8DA12EEF888}">
  <ds:schemaRefs>
    <ds:schemaRef ds:uri="http://schemas.microsoft.com/office/2006/metadata/properties"/>
    <ds:schemaRef ds:uri="http://purl.org/dc/elements/1.1/"/>
    <ds:schemaRef ds:uri="b9333e46-6fb0-455a-a38f-b8a3c33aaaf2"/>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5E4B18B-7F72-4362-ABA2-527F691F32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33e46-6fb0-455a-a38f-b8a3c33aa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UNDRR_PPT_Template (1)</Template>
  <TotalTime>18101</TotalTime>
  <Words>19100</Words>
  <Application>Microsoft Office PowerPoint</Application>
  <PresentationFormat>Custom</PresentationFormat>
  <Paragraphs>959</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Helvetica Neue</vt:lpstr>
      <vt:lpstr>Roboto</vt:lpstr>
      <vt:lpstr>Roboto Black</vt:lpstr>
      <vt:lpstr>Roboto Slab</vt:lpstr>
      <vt:lpstr>Symbol</vt:lpstr>
      <vt:lpstr>Times New Roman</vt:lpstr>
      <vt:lpstr>Wingdings</vt:lpstr>
      <vt:lpstr>UNISDR</vt:lpstr>
      <vt:lpstr>1_UNISDR</vt:lpstr>
      <vt:lpstr>PowerPoint Presentation</vt:lpstr>
      <vt:lpstr>Introducción. Tabla de contenido</vt:lpstr>
      <vt:lpstr>Introducción. Otras herramientas en la Guía:</vt:lpstr>
      <vt:lpstr>Efectos de los desastres relacionados con amenazas naturales en los avances hacia la consecución de los ODS</vt:lpstr>
      <vt:lpstr>Efectos de los desastres relacionados con amenazas biológicas en los avances hacia la consecución de los ODS</vt:lpstr>
      <vt:lpstr>Efectos de los desastres relacionados con amenazas tecnológicas en los avances hacia la consecución de los ODS</vt:lpstr>
      <vt:lpstr>Efectos de los desastres relacionados con amenazas climáticas de aparición lenta en los avances hacia la consecución de los ODS</vt:lpstr>
      <vt:lpstr>El costo humano de los desastres: Mayores impactos</vt:lpstr>
      <vt:lpstr>Variedad de amenazas relacionadas con los riesgos climáticos y de desastres</vt:lpstr>
      <vt:lpstr>Escenarios del riesgo de desastres en tiempos de amenazas biológicas</vt:lpstr>
      <vt:lpstr>Riesgos climáticos y de desastres y el hecho de quedarse atrás</vt:lpstr>
      <vt:lpstr>Priorización de las soluciones de desarrollo que fortalecen la resiliencia sistémica</vt:lpstr>
      <vt:lpstr>Gestión de riesgos sistémicos mediante múltiples sectores (1)</vt:lpstr>
      <vt:lpstr>Gestión de riesgos sistémicos mediante múltiples sectores (2)</vt:lpstr>
      <vt:lpstr>Mecanismos de cambio: Opciones para integrar la gestión de los riesgos climáticos y de desastres en las teorías de cambio</vt:lpstr>
      <vt:lpstr>Mecanismos del cambio: Medición de la forma en que ayudamos a aumentar la resiliencia frente al cambio climático y los desastres en el Marco de Cooperación (1)</vt:lpstr>
      <vt:lpstr>Mecanismos del cambio: Medición de la forma en que ayudamos a aumentar la resiliencia frente al cambio climático y los desastres en el Marco de Cooperación (2)</vt:lpstr>
      <vt:lpstr>Mecanismos del cambio: Medición de la forma en que ayudamos a aumentar la resiliencia frente al cambio climático y los desastres en el Marco de Cooperación (3)</vt:lpstr>
      <vt:lpstr>Mecanismos del cambio: Medición de la forma en que ayudamos a aumentar la resiliencia frente al cambio climático y los desastres en el Marco de Cooperación (4)</vt:lpstr>
      <vt:lpstr>Mecanismos del cambio: Medición de la forma en que ayudamos a aumentar la resiliencia frente al cambio climático y los desastres en el Marco de Cooperación (5)</vt:lpstr>
      <vt:lpstr>Integración de la RRD y la adaptación al cambio climático en el Marco de Resultados del Marco de Cooperación</vt:lpstr>
      <vt:lpstr>¡Esperamos que este paquete de herramientas les haya sido útil!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Jeanette Elsworth</dc:creator>
  <cp:lastModifiedBy>Alejandro Manon</cp:lastModifiedBy>
  <cp:revision>233</cp:revision>
  <dcterms:created xsi:type="dcterms:W3CDTF">2019-05-03T07:11:29Z</dcterms:created>
  <dcterms:modified xsi:type="dcterms:W3CDTF">2021-04-07T18:00:56Z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0x01010016A348AE51CD4C42ABD00CD3D1C70457</vt:lpwstr>
  </property>
</Properties>
</file>